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0" d="100"/>
          <a:sy n="70" d="100"/>
        </p:scale>
        <p:origin x="1373"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75C96A-C63C-443E-A129-3F2122903F9E}" type="doc">
      <dgm:prSet loTypeId="urn:microsoft.com/office/officeart/2005/8/layout/chevron1" loCatId="process" qsTypeId="urn:microsoft.com/office/officeart/2005/8/quickstyle/simple1" qsCatId="simple" csTypeId="urn:microsoft.com/office/officeart/2005/8/colors/accent1_2" csCatId="accent1" phldr="1"/>
      <dgm:spPr/>
    </dgm:pt>
    <dgm:pt modelId="{6C24303D-B73F-41D4-AE53-1193D33720B0}">
      <dgm:prSet phldrT="[Text]"/>
      <dgm:spPr/>
      <dgm:t>
        <a:bodyPr/>
        <a:lstStyle/>
        <a:p>
          <a:r>
            <a:rPr lang="en-US" dirty="0"/>
            <a:t>Call SpaceX API</a:t>
          </a:r>
        </a:p>
      </dgm:t>
    </dgm:pt>
    <dgm:pt modelId="{373973F6-E413-46DE-8E31-E43365EAA7CB}" type="parTrans" cxnId="{B08CE9E6-C51F-4B48-B52E-457E4B654F60}">
      <dgm:prSet/>
      <dgm:spPr/>
      <dgm:t>
        <a:bodyPr/>
        <a:lstStyle/>
        <a:p>
          <a:endParaRPr lang="en-US"/>
        </a:p>
      </dgm:t>
    </dgm:pt>
    <dgm:pt modelId="{72980600-D020-4C4B-9FE1-A54C76EB7DBC}" type="sibTrans" cxnId="{B08CE9E6-C51F-4B48-B52E-457E4B654F60}">
      <dgm:prSet/>
      <dgm:spPr/>
      <dgm:t>
        <a:bodyPr/>
        <a:lstStyle/>
        <a:p>
          <a:endParaRPr lang="en-US"/>
        </a:p>
      </dgm:t>
    </dgm:pt>
    <dgm:pt modelId="{347D3F6A-1EAA-4FDE-A782-70292CB6D0D1}">
      <dgm:prSet phldrT="[Text]"/>
      <dgm:spPr/>
      <dgm:t>
        <a:bodyPr/>
        <a:lstStyle/>
        <a:p>
          <a:r>
            <a:rPr lang="en-US" dirty="0"/>
            <a:t>Obtain a JSON file</a:t>
          </a:r>
        </a:p>
      </dgm:t>
    </dgm:pt>
    <dgm:pt modelId="{27B362CF-5417-41AC-8FD7-1C40A98F6B1D}" type="parTrans" cxnId="{904A5BDD-C929-43DC-86BA-FE33C12CE938}">
      <dgm:prSet/>
      <dgm:spPr/>
      <dgm:t>
        <a:bodyPr/>
        <a:lstStyle/>
        <a:p>
          <a:endParaRPr lang="en-US"/>
        </a:p>
      </dgm:t>
    </dgm:pt>
    <dgm:pt modelId="{6F5E3ECD-0B69-4AA5-B0C2-0D32A5F15A28}" type="sibTrans" cxnId="{904A5BDD-C929-43DC-86BA-FE33C12CE938}">
      <dgm:prSet/>
      <dgm:spPr/>
      <dgm:t>
        <a:bodyPr/>
        <a:lstStyle/>
        <a:p>
          <a:endParaRPr lang="en-US"/>
        </a:p>
      </dgm:t>
    </dgm:pt>
    <dgm:pt modelId="{E69F47AA-BE61-400D-9361-C3399F6EC20D}">
      <dgm:prSet phldrT="[Text]"/>
      <dgm:spPr/>
      <dgm:t>
        <a:bodyPr/>
        <a:lstStyle/>
        <a:p>
          <a:r>
            <a:rPr lang="en-US" dirty="0"/>
            <a:t>Make a </a:t>
          </a:r>
          <a:r>
            <a:rPr lang="en-US" dirty="0" err="1"/>
            <a:t>dataframe</a:t>
          </a:r>
          <a:r>
            <a:rPr lang="en-US" dirty="0"/>
            <a:t> from JSON file</a:t>
          </a:r>
        </a:p>
      </dgm:t>
    </dgm:pt>
    <dgm:pt modelId="{798AC8FB-9E21-4C95-B3EC-0583E74017D8}" type="parTrans" cxnId="{8F3C3A57-200B-4799-824F-65A1EAFFF0A3}">
      <dgm:prSet/>
      <dgm:spPr/>
      <dgm:t>
        <a:bodyPr/>
        <a:lstStyle/>
        <a:p>
          <a:endParaRPr lang="en-US"/>
        </a:p>
      </dgm:t>
    </dgm:pt>
    <dgm:pt modelId="{10CE2FC9-187C-4335-8802-002539012FDB}" type="sibTrans" cxnId="{8F3C3A57-200B-4799-824F-65A1EAFFF0A3}">
      <dgm:prSet/>
      <dgm:spPr/>
      <dgm:t>
        <a:bodyPr/>
        <a:lstStyle/>
        <a:p>
          <a:endParaRPr lang="en-US"/>
        </a:p>
      </dgm:t>
    </dgm:pt>
    <dgm:pt modelId="{BC3448B1-F100-4149-8C7D-4F7E965C2275}" type="pres">
      <dgm:prSet presAssocID="{7775C96A-C63C-443E-A129-3F2122903F9E}" presName="Name0" presStyleCnt="0">
        <dgm:presLayoutVars>
          <dgm:dir/>
          <dgm:animLvl val="lvl"/>
          <dgm:resizeHandles val="exact"/>
        </dgm:presLayoutVars>
      </dgm:prSet>
      <dgm:spPr/>
    </dgm:pt>
    <dgm:pt modelId="{E1A2BCED-E8D3-4B99-9F3E-DF070FB81E65}" type="pres">
      <dgm:prSet presAssocID="{6C24303D-B73F-41D4-AE53-1193D33720B0}" presName="parTxOnly" presStyleLbl="node1" presStyleIdx="0" presStyleCnt="3">
        <dgm:presLayoutVars>
          <dgm:chMax val="0"/>
          <dgm:chPref val="0"/>
          <dgm:bulletEnabled val="1"/>
        </dgm:presLayoutVars>
      </dgm:prSet>
      <dgm:spPr/>
    </dgm:pt>
    <dgm:pt modelId="{75D2DEA3-C236-4221-8FF7-1606EB623DFD}" type="pres">
      <dgm:prSet presAssocID="{72980600-D020-4C4B-9FE1-A54C76EB7DBC}" presName="parTxOnlySpace" presStyleCnt="0"/>
      <dgm:spPr/>
    </dgm:pt>
    <dgm:pt modelId="{FAC4FADA-7043-4295-985F-E3D0C1612DA1}" type="pres">
      <dgm:prSet presAssocID="{347D3F6A-1EAA-4FDE-A782-70292CB6D0D1}" presName="parTxOnly" presStyleLbl="node1" presStyleIdx="1" presStyleCnt="3">
        <dgm:presLayoutVars>
          <dgm:chMax val="0"/>
          <dgm:chPref val="0"/>
          <dgm:bulletEnabled val="1"/>
        </dgm:presLayoutVars>
      </dgm:prSet>
      <dgm:spPr/>
    </dgm:pt>
    <dgm:pt modelId="{FA952DF9-0323-41ED-B562-936FC2375902}" type="pres">
      <dgm:prSet presAssocID="{6F5E3ECD-0B69-4AA5-B0C2-0D32A5F15A28}" presName="parTxOnlySpace" presStyleCnt="0"/>
      <dgm:spPr/>
    </dgm:pt>
    <dgm:pt modelId="{15FBDA29-F398-4F19-9503-D00285D6A33C}" type="pres">
      <dgm:prSet presAssocID="{E69F47AA-BE61-400D-9361-C3399F6EC20D}" presName="parTxOnly" presStyleLbl="node1" presStyleIdx="2" presStyleCnt="3">
        <dgm:presLayoutVars>
          <dgm:chMax val="0"/>
          <dgm:chPref val="0"/>
          <dgm:bulletEnabled val="1"/>
        </dgm:presLayoutVars>
      </dgm:prSet>
      <dgm:spPr/>
    </dgm:pt>
  </dgm:ptLst>
  <dgm:cxnLst>
    <dgm:cxn modelId="{9379D129-62A0-4F34-9947-6C4BF8EF434A}" type="presOf" srcId="{7775C96A-C63C-443E-A129-3F2122903F9E}" destId="{BC3448B1-F100-4149-8C7D-4F7E965C2275}" srcOrd="0" destOrd="0" presId="urn:microsoft.com/office/officeart/2005/8/layout/chevron1"/>
    <dgm:cxn modelId="{66272632-6149-488E-BF4A-6225326F8BB0}" type="presOf" srcId="{6C24303D-B73F-41D4-AE53-1193D33720B0}" destId="{E1A2BCED-E8D3-4B99-9F3E-DF070FB81E65}" srcOrd="0" destOrd="0" presId="urn:microsoft.com/office/officeart/2005/8/layout/chevron1"/>
    <dgm:cxn modelId="{B8734F4E-8798-4275-B377-09CB4848E876}" type="presOf" srcId="{347D3F6A-1EAA-4FDE-A782-70292CB6D0D1}" destId="{FAC4FADA-7043-4295-985F-E3D0C1612DA1}" srcOrd="0" destOrd="0" presId="urn:microsoft.com/office/officeart/2005/8/layout/chevron1"/>
    <dgm:cxn modelId="{8F3C3A57-200B-4799-824F-65A1EAFFF0A3}" srcId="{7775C96A-C63C-443E-A129-3F2122903F9E}" destId="{E69F47AA-BE61-400D-9361-C3399F6EC20D}" srcOrd="2" destOrd="0" parTransId="{798AC8FB-9E21-4C95-B3EC-0583E74017D8}" sibTransId="{10CE2FC9-187C-4335-8802-002539012FDB}"/>
    <dgm:cxn modelId="{1325A19D-20CF-41E1-8FA5-6E8E98C00A9A}" type="presOf" srcId="{E69F47AA-BE61-400D-9361-C3399F6EC20D}" destId="{15FBDA29-F398-4F19-9503-D00285D6A33C}" srcOrd="0" destOrd="0" presId="urn:microsoft.com/office/officeart/2005/8/layout/chevron1"/>
    <dgm:cxn modelId="{904A5BDD-C929-43DC-86BA-FE33C12CE938}" srcId="{7775C96A-C63C-443E-A129-3F2122903F9E}" destId="{347D3F6A-1EAA-4FDE-A782-70292CB6D0D1}" srcOrd="1" destOrd="0" parTransId="{27B362CF-5417-41AC-8FD7-1C40A98F6B1D}" sibTransId="{6F5E3ECD-0B69-4AA5-B0C2-0D32A5F15A28}"/>
    <dgm:cxn modelId="{B08CE9E6-C51F-4B48-B52E-457E4B654F60}" srcId="{7775C96A-C63C-443E-A129-3F2122903F9E}" destId="{6C24303D-B73F-41D4-AE53-1193D33720B0}" srcOrd="0" destOrd="0" parTransId="{373973F6-E413-46DE-8E31-E43365EAA7CB}" sibTransId="{72980600-D020-4C4B-9FE1-A54C76EB7DBC}"/>
    <dgm:cxn modelId="{B9AB83E2-451D-430E-89FB-004F0B3B5E4F}" type="presParOf" srcId="{BC3448B1-F100-4149-8C7D-4F7E965C2275}" destId="{E1A2BCED-E8D3-4B99-9F3E-DF070FB81E65}" srcOrd="0" destOrd="0" presId="urn:microsoft.com/office/officeart/2005/8/layout/chevron1"/>
    <dgm:cxn modelId="{4638A43D-756A-4A41-A06C-7CAB4068F494}" type="presParOf" srcId="{BC3448B1-F100-4149-8C7D-4F7E965C2275}" destId="{75D2DEA3-C236-4221-8FF7-1606EB623DFD}" srcOrd="1" destOrd="0" presId="urn:microsoft.com/office/officeart/2005/8/layout/chevron1"/>
    <dgm:cxn modelId="{5A7334CF-4F4C-4EDD-A911-55E7C17B39DD}" type="presParOf" srcId="{BC3448B1-F100-4149-8C7D-4F7E965C2275}" destId="{FAC4FADA-7043-4295-985F-E3D0C1612DA1}" srcOrd="2" destOrd="0" presId="urn:microsoft.com/office/officeart/2005/8/layout/chevron1"/>
    <dgm:cxn modelId="{DA5A63BE-B245-4488-ADF3-61D5FFF075EF}" type="presParOf" srcId="{BC3448B1-F100-4149-8C7D-4F7E965C2275}" destId="{FA952DF9-0323-41ED-B562-936FC2375902}" srcOrd="3" destOrd="0" presId="urn:microsoft.com/office/officeart/2005/8/layout/chevron1"/>
    <dgm:cxn modelId="{127EDFA7-E423-44E9-A580-1BA3A361DDC2}" type="presParOf" srcId="{BC3448B1-F100-4149-8C7D-4F7E965C2275}" destId="{15FBDA29-F398-4F19-9503-D00285D6A33C}" srcOrd="4"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FC3B18E-2AD0-4F9B-84D0-44676C3BCB59}" type="doc">
      <dgm:prSet loTypeId="urn:microsoft.com/office/officeart/2005/8/layout/chevron1" loCatId="process" qsTypeId="urn:microsoft.com/office/officeart/2005/8/quickstyle/simple1" qsCatId="simple" csTypeId="urn:microsoft.com/office/officeart/2005/8/colors/accent1_2" csCatId="accent1" phldr="1"/>
      <dgm:spPr/>
    </dgm:pt>
    <dgm:pt modelId="{06B4C185-B340-4B81-9A11-E83B2C5B77C5}">
      <dgm:prSet phldrT="[Text]"/>
      <dgm:spPr/>
      <dgm:t>
        <a:bodyPr/>
        <a:lstStyle/>
        <a:p>
          <a:r>
            <a:rPr lang="en-US" dirty="0"/>
            <a:t>Get HTML response from Wiki</a:t>
          </a:r>
        </a:p>
      </dgm:t>
    </dgm:pt>
    <dgm:pt modelId="{F1D9B716-A487-4457-B1E3-0F6BC1A0AE7F}" type="parTrans" cxnId="{6A6D5FA4-A2A3-454C-AFC8-F21C559565BB}">
      <dgm:prSet/>
      <dgm:spPr/>
      <dgm:t>
        <a:bodyPr/>
        <a:lstStyle/>
        <a:p>
          <a:endParaRPr lang="en-US"/>
        </a:p>
      </dgm:t>
    </dgm:pt>
    <dgm:pt modelId="{CC7D485E-B58E-4504-A0C8-1B98221E02F5}" type="sibTrans" cxnId="{6A6D5FA4-A2A3-454C-AFC8-F21C559565BB}">
      <dgm:prSet/>
      <dgm:spPr/>
      <dgm:t>
        <a:bodyPr/>
        <a:lstStyle/>
        <a:p>
          <a:endParaRPr lang="en-US"/>
        </a:p>
      </dgm:t>
    </dgm:pt>
    <dgm:pt modelId="{212110AA-CD0F-4239-BB37-2D7E82C3457A}">
      <dgm:prSet phldrT="[Text]"/>
      <dgm:spPr/>
      <dgm:t>
        <a:bodyPr/>
        <a:lstStyle/>
        <a:p>
          <a:r>
            <a:rPr lang="en-US" dirty="0"/>
            <a:t>Extract data  with </a:t>
          </a:r>
          <a:r>
            <a:rPr lang="en-US" dirty="0" err="1"/>
            <a:t>BeautifulSoup</a:t>
          </a:r>
          <a:endParaRPr lang="en-US" dirty="0"/>
        </a:p>
      </dgm:t>
    </dgm:pt>
    <dgm:pt modelId="{19DE8F60-BA8E-49EB-873A-B9738A8511D7}" type="parTrans" cxnId="{D60E0D5C-6A0C-419C-8AEA-36C41F0E39A4}">
      <dgm:prSet/>
      <dgm:spPr/>
      <dgm:t>
        <a:bodyPr/>
        <a:lstStyle/>
        <a:p>
          <a:endParaRPr lang="en-US"/>
        </a:p>
      </dgm:t>
    </dgm:pt>
    <dgm:pt modelId="{882F3EF0-54E2-4124-947B-C65149B8CFD4}" type="sibTrans" cxnId="{D60E0D5C-6A0C-419C-8AEA-36C41F0E39A4}">
      <dgm:prSet/>
      <dgm:spPr/>
      <dgm:t>
        <a:bodyPr/>
        <a:lstStyle/>
        <a:p>
          <a:endParaRPr lang="en-US"/>
        </a:p>
      </dgm:t>
    </dgm:pt>
    <dgm:pt modelId="{DC2FC651-FBC9-4CFA-98FF-A42E04317EAA}">
      <dgm:prSet phldrT="[Text]"/>
      <dgm:spPr/>
      <dgm:t>
        <a:bodyPr/>
        <a:lstStyle/>
        <a:p>
          <a:r>
            <a:rPr lang="en-US" dirty="0"/>
            <a:t>Make </a:t>
          </a:r>
          <a:r>
            <a:rPr lang="en-US" dirty="0" err="1"/>
            <a:t>dataframe</a:t>
          </a:r>
          <a:endParaRPr lang="en-US" dirty="0"/>
        </a:p>
      </dgm:t>
    </dgm:pt>
    <dgm:pt modelId="{E24D9943-7AB5-4BF0-8A1D-F4BA5FCF1D02}" type="parTrans" cxnId="{D49C9F21-3166-45D6-97CA-EEE1D6B5A4E3}">
      <dgm:prSet/>
      <dgm:spPr/>
      <dgm:t>
        <a:bodyPr/>
        <a:lstStyle/>
        <a:p>
          <a:endParaRPr lang="en-US"/>
        </a:p>
      </dgm:t>
    </dgm:pt>
    <dgm:pt modelId="{7D6184F3-6138-48FE-8C76-5077A3152593}" type="sibTrans" cxnId="{D49C9F21-3166-45D6-97CA-EEE1D6B5A4E3}">
      <dgm:prSet/>
      <dgm:spPr/>
      <dgm:t>
        <a:bodyPr/>
        <a:lstStyle/>
        <a:p>
          <a:endParaRPr lang="en-US"/>
        </a:p>
      </dgm:t>
    </dgm:pt>
    <dgm:pt modelId="{67D71E3D-9B98-42A9-8B3B-426313E8D253}" type="pres">
      <dgm:prSet presAssocID="{6FC3B18E-2AD0-4F9B-84D0-44676C3BCB59}" presName="Name0" presStyleCnt="0">
        <dgm:presLayoutVars>
          <dgm:dir/>
          <dgm:animLvl val="lvl"/>
          <dgm:resizeHandles val="exact"/>
        </dgm:presLayoutVars>
      </dgm:prSet>
      <dgm:spPr/>
    </dgm:pt>
    <dgm:pt modelId="{341E1B48-6FAE-4498-84C2-0AE460774095}" type="pres">
      <dgm:prSet presAssocID="{06B4C185-B340-4B81-9A11-E83B2C5B77C5}" presName="parTxOnly" presStyleLbl="node1" presStyleIdx="0" presStyleCnt="3">
        <dgm:presLayoutVars>
          <dgm:chMax val="0"/>
          <dgm:chPref val="0"/>
          <dgm:bulletEnabled val="1"/>
        </dgm:presLayoutVars>
      </dgm:prSet>
      <dgm:spPr/>
    </dgm:pt>
    <dgm:pt modelId="{F8D58217-D699-4C10-A575-23DCFACAA835}" type="pres">
      <dgm:prSet presAssocID="{CC7D485E-B58E-4504-A0C8-1B98221E02F5}" presName="parTxOnlySpace" presStyleCnt="0"/>
      <dgm:spPr/>
    </dgm:pt>
    <dgm:pt modelId="{31095E03-8B23-4656-9720-E9C94146D3D7}" type="pres">
      <dgm:prSet presAssocID="{212110AA-CD0F-4239-BB37-2D7E82C3457A}" presName="parTxOnly" presStyleLbl="node1" presStyleIdx="1" presStyleCnt="3">
        <dgm:presLayoutVars>
          <dgm:chMax val="0"/>
          <dgm:chPref val="0"/>
          <dgm:bulletEnabled val="1"/>
        </dgm:presLayoutVars>
      </dgm:prSet>
      <dgm:spPr/>
    </dgm:pt>
    <dgm:pt modelId="{2A3CD171-F0E4-40F8-8FD8-D7D1EE727657}" type="pres">
      <dgm:prSet presAssocID="{882F3EF0-54E2-4124-947B-C65149B8CFD4}" presName="parTxOnlySpace" presStyleCnt="0"/>
      <dgm:spPr/>
    </dgm:pt>
    <dgm:pt modelId="{C35B6F85-D1C4-4AEC-8DC9-942CA0997FD4}" type="pres">
      <dgm:prSet presAssocID="{DC2FC651-FBC9-4CFA-98FF-A42E04317EAA}" presName="parTxOnly" presStyleLbl="node1" presStyleIdx="2" presStyleCnt="3">
        <dgm:presLayoutVars>
          <dgm:chMax val="0"/>
          <dgm:chPref val="0"/>
          <dgm:bulletEnabled val="1"/>
        </dgm:presLayoutVars>
      </dgm:prSet>
      <dgm:spPr/>
    </dgm:pt>
  </dgm:ptLst>
  <dgm:cxnLst>
    <dgm:cxn modelId="{D49C9F21-3166-45D6-97CA-EEE1D6B5A4E3}" srcId="{6FC3B18E-2AD0-4F9B-84D0-44676C3BCB59}" destId="{DC2FC651-FBC9-4CFA-98FF-A42E04317EAA}" srcOrd="2" destOrd="0" parTransId="{E24D9943-7AB5-4BF0-8A1D-F4BA5FCF1D02}" sibTransId="{7D6184F3-6138-48FE-8C76-5077A3152593}"/>
    <dgm:cxn modelId="{D60E0D5C-6A0C-419C-8AEA-36C41F0E39A4}" srcId="{6FC3B18E-2AD0-4F9B-84D0-44676C3BCB59}" destId="{212110AA-CD0F-4239-BB37-2D7E82C3457A}" srcOrd="1" destOrd="0" parTransId="{19DE8F60-BA8E-49EB-873A-B9738A8511D7}" sibTransId="{882F3EF0-54E2-4124-947B-C65149B8CFD4}"/>
    <dgm:cxn modelId="{6A6D5FA4-A2A3-454C-AFC8-F21C559565BB}" srcId="{6FC3B18E-2AD0-4F9B-84D0-44676C3BCB59}" destId="{06B4C185-B340-4B81-9A11-E83B2C5B77C5}" srcOrd="0" destOrd="0" parTransId="{F1D9B716-A487-4457-B1E3-0F6BC1A0AE7F}" sibTransId="{CC7D485E-B58E-4504-A0C8-1B98221E02F5}"/>
    <dgm:cxn modelId="{57F09FAB-AAD2-46A2-BD4E-8E4828B3C56A}" type="presOf" srcId="{212110AA-CD0F-4239-BB37-2D7E82C3457A}" destId="{31095E03-8B23-4656-9720-E9C94146D3D7}" srcOrd="0" destOrd="0" presId="urn:microsoft.com/office/officeart/2005/8/layout/chevron1"/>
    <dgm:cxn modelId="{383E04DA-6992-4261-BABD-D42B3553FBAC}" type="presOf" srcId="{06B4C185-B340-4B81-9A11-E83B2C5B77C5}" destId="{341E1B48-6FAE-4498-84C2-0AE460774095}" srcOrd="0" destOrd="0" presId="urn:microsoft.com/office/officeart/2005/8/layout/chevron1"/>
    <dgm:cxn modelId="{757B12E2-EEE6-40A7-B9C7-0A07B3887BD2}" type="presOf" srcId="{DC2FC651-FBC9-4CFA-98FF-A42E04317EAA}" destId="{C35B6F85-D1C4-4AEC-8DC9-942CA0997FD4}" srcOrd="0" destOrd="0" presId="urn:microsoft.com/office/officeart/2005/8/layout/chevron1"/>
    <dgm:cxn modelId="{5A63B4F6-65A2-4646-85F0-81260CBB6255}" type="presOf" srcId="{6FC3B18E-2AD0-4F9B-84D0-44676C3BCB59}" destId="{67D71E3D-9B98-42A9-8B3B-426313E8D253}" srcOrd="0" destOrd="0" presId="urn:microsoft.com/office/officeart/2005/8/layout/chevron1"/>
    <dgm:cxn modelId="{4C2D0A0F-ED0F-4EED-BB66-4FA29094C90F}" type="presParOf" srcId="{67D71E3D-9B98-42A9-8B3B-426313E8D253}" destId="{341E1B48-6FAE-4498-84C2-0AE460774095}" srcOrd="0" destOrd="0" presId="urn:microsoft.com/office/officeart/2005/8/layout/chevron1"/>
    <dgm:cxn modelId="{3152E617-F8E0-4B78-B96E-0B1FEA07B017}" type="presParOf" srcId="{67D71E3D-9B98-42A9-8B3B-426313E8D253}" destId="{F8D58217-D699-4C10-A575-23DCFACAA835}" srcOrd="1" destOrd="0" presId="urn:microsoft.com/office/officeart/2005/8/layout/chevron1"/>
    <dgm:cxn modelId="{FB089F87-360D-4141-952E-C1682341AB91}" type="presParOf" srcId="{67D71E3D-9B98-42A9-8B3B-426313E8D253}" destId="{31095E03-8B23-4656-9720-E9C94146D3D7}" srcOrd="2" destOrd="0" presId="urn:microsoft.com/office/officeart/2005/8/layout/chevron1"/>
    <dgm:cxn modelId="{726B22EC-0759-41E5-A412-64969CDF75F0}" type="presParOf" srcId="{67D71E3D-9B98-42A9-8B3B-426313E8D253}" destId="{2A3CD171-F0E4-40F8-8FD8-D7D1EE727657}" srcOrd="3" destOrd="0" presId="urn:microsoft.com/office/officeart/2005/8/layout/chevron1"/>
    <dgm:cxn modelId="{E7CBDE26-633E-4F60-A07C-C0376AD3FFAA}" type="presParOf" srcId="{67D71E3D-9B98-42A9-8B3B-426313E8D253}" destId="{C35B6F85-D1C4-4AEC-8DC9-942CA0997FD4}" srcOrd="4" destOrd="0" presId="urn:microsoft.com/office/officeart/2005/8/layout/chevron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A2BCED-E8D3-4B99-9F3E-DF070FB81E65}">
      <dsp:nvSpPr>
        <dsp:cNvPr id="0" name=""/>
        <dsp:cNvSpPr/>
      </dsp:nvSpPr>
      <dsp:spPr>
        <a:xfrm>
          <a:off x="1957" y="1046333"/>
          <a:ext cx="2385305" cy="95412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US" sz="1800" kern="1200" dirty="0"/>
            <a:t>Call SpaceX API</a:t>
          </a:r>
        </a:p>
      </dsp:txBody>
      <dsp:txXfrm>
        <a:off x="479018" y="1046333"/>
        <a:ext cx="1431183" cy="954122"/>
      </dsp:txXfrm>
    </dsp:sp>
    <dsp:sp modelId="{FAC4FADA-7043-4295-985F-E3D0C1612DA1}">
      <dsp:nvSpPr>
        <dsp:cNvPr id="0" name=""/>
        <dsp:cNvSpPr/>
      </dsp:nvSpPr>
      <dsp:spPr>
        <a:xfrm>
          <a:off x="2148733" y="1046333"/>
          <a:ext cx="2385305" cy="95412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US" sz="1800" kern="1200" dirty="0"/>
            <a:t>Obtain a JSON file</a:t>
          </a:r>
        </a:p>
      </dsp:txBody>
      <dsp:txXfrm>
        <a:off x="2625794" y="1046333"/>
        <a:ext cx="1431183" cy="954122"/>
      </dsp:txXfrm>
    </dsp:sp>
    <dsp:sp modelId="{15FBDA29-F398-4F19-9503-D00285D6A33C}">
      <dsp:nvSpPr>
        <dsp:cNvPr id="0" name=""/>
        <dsp:cNvSpPr/>
      </dsp:nvSpPr>
      <dsp:spPr>
        <a:xfrm>
          <a:off x="4295508" y="1046333"/>
          <a:ext cx="2385305" cy="95412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US" sz="1800" kern="1200" dirty="0"/>
            <a:t>Make a </a:t>
          </a:r>
          <a:r>
            <a:rPr lang="en-US" sz="1800" kern="1200" dirty="0" err="1"/>
            <a:t>dataframe</a:t>
          </a:r>
          <a:r>
            <a:rPr lang="en-US" sz="1800" kern="1200" dirty="0"/>
            <a:t> from JSON file</a:t>
          </a:r>
        </a:p>
      </dsp:txBody>
      <dsp:txXfrm>
        <a:off x="4772569" y="1046333"/>
        <a:ext cx="1431183" cy="9541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1E1B48-6FAE-4498-84C2-0AE460774095}">
      <dsp:nvSpPr>
        <dsp:cNvPr id="0" name=""/>
        <dsp:cNvSpPr/>
      </dsp:nvSpPr>
      <dsp:spPr>
        <a:xfrm>
          <a:off x="2035" y="1398170"/>
          <a:ext cx="2479717" cy="99188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Get HTML response from Wiki</a:t>
          </a:r>
        </a:p>
      </dsp:txBody>
      <dsp:txXfrm>
        <a:off x="497979" y="1398170"/>
        <a:ext cx="1487830" cy="991887"/>
      </dsp:txXfrm>
    </dsp:sp>
    <dsp:sp modelId="{31095E03-8B23-4656-9720-E9C94146D3D7}">
      <dsp:nvSpPr>
        <dsp:cNvPr id="0" name=""/>
        <dsp:cNvSpPr/>
      </dsp:nvSpPr>
      <dsp:spPr>
        <a:xfrm>
          <a:off x="2233781" y="1398170"/>
          <a:ext cx="2479717" cy="99188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Extract data  with </a:t>
          </a:r>
          <a:r>
            <a:rPr lang="en-US" sz="1900" kern="1200" dirty="0" err="1"/>
            <a:t>BeautifulSoup</a:t>
          </a:r>
          <a:endParaRPr lang="en-US" sz="1900" kern="1200" dirty="0"/>
        </a:p>
      </dsp:txBody>
      <dsp:txXfrm>
        <a:off x="2729725" y="1398170"/>
        <a:ext cx="1487830" cy="991887"/>
      </dsp:txXfrm>
    </dsp:sp>
    <dsp:sp modelId="{C35B6F85-D1C4-4AEC-8DC9-942CA0997FD4}">
      <dsp:nvSpPr>
        <dsp:cNvPr id="0" name=""/>
        <dsp:cNvSpPr/>
      </dsp:nvSpPr>
      <dsp:spPr>
        <a:xfrm>
          <a:off x="4465527" y="1398170"/>
          <a:ext cx="2479717" cy="99188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Make </a:t>
          </a:r>
          <a:r>
            <a:rPr lang="en-US" sz="1900" kern="1200" dirty="0" err="1"/>
            <a:t>dataframe</a:t>
          </a:r>
          <a:endParaRPr lang="en-US" sz="1900" kern="1200" dirty="0"/>
        </a:p>
      </dsp:txBody>
      <dsp:txXfrm>
        <a:off x="4961471" y="1398170"/>
        <a:ext cx="1487830" cy="991887"/>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jpeg>
</file>

<file path=ppt/media/image24.png>
</file>

<file path=ppt/media/image25.png>
</file>

<file path=ppt/media/image26.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f</a:t>
            </a:r>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15125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1447272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28026424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ndrewSchultz001/IBM-capstone/blob/c08897dae56499ff2316c6b3c0380037a7d609a9/labs-jupyter-spacex-Data%20wrangling%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ndrewSchultz001/IBM-capstone/blob/3c20c356a99a00f710a5387d853b05804ec830b7/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ndrewSchultz001/IBM-capstone/blob/53b5a1005c96f9d3b1f42e0aaab84296fbd96f0f/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ndrewSchultz001/IBM-capstone/blob/691e2d76ee46b90c4b3c7faca52bb28d665f5be0/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ndrewSchultz001/IBM-capstone/blob/70d07cff9f6448a03437afb337bb4e7ddca41c4a/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ndrewSchultz001/IBM-capstone/blob/44491dd318d87f1947131bb38a5f635ea441e121/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3.pn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AndrewSchultz001/IBM-capstone/blob/f336d2d1f37a590476d896c57298f9c86ee6265a/labs-jupyter-spacex-Data%20wrangling.ipynb"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AndrewSchultz001/IBM-capstone/blob/e12a3db6cb84aa30a58831bbc748c96103e18102/jupyter-labs-web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Andrew Schultz</a:t>
            </a:r>
          </a:p>
          <a:p>
            <a:r>
              <a:rPr lang="en-US" dirty="0">
                <a:solidFill>
                  <a:schemeClr val="bg2"/>
                </a:solidFill>
                <a:latin typeface="Abadi" panose="020B0604020104020204" pitchFamily="34" charset="0"/>
                <a:ea typeface="SF Pro" pitchFamily="2" charset="0"/>
                <a:cs typeface="SF Pro" pitchFamily="2" charset="0"/>
              </a:rPr>
              <a:t>06/24/24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5097" y="6517368"/>
            <a:ext cx="830189" cy="199118"/>
          </a:xfrm>
          <a:prstGeom prst="rect">
            <a:avLst/>
          </a:prstGeom>
        </p:spPr>
        <p:txBody>
          <a:bodyPr/>
          <a:lstStyle/>
          <a:p>
            <a:pPr marL="0" indent="0">
              <a:buNone/>
            </a:pPr>
            <a:r>
              <a:rPr lang="en-US" sz="1200" dirty="0">
                <a:hlinkClick r:id="rId3"/>
              </a:rPr>
              <a:t>link</a:t>
            </a:r>
            <a:endParaRPr lang="en-US" sz="12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B99ACD88-FDD0-89DB-D93E-B27003748B7E}"/>
              </a:ext>
            </a:extLst>
          </p:cNvPr>
          <p:cNvSpPr txBox="1"/>
          <p:nvPr/>
        </p:nvSpPr>
        <p:spPr>
          <a:xfrm>
            <a:off x="510191" y="1513505"/>
            <a:ext cx="10775420" cy="369332"/>
          </a:xfrm>
          <a:prstGeom prst="rect">
            <a:avLst/>
          </a:prstGeom>
          <a:noFill/>
        </p:spPr>
        <p:txBody>
          <a:bodyPr wrap="square" rtlCol="0">
            <a:spAutoFit/>
          </a:bodyPr>
          <a:lstStyle/>
          <a:p>
            <a:pPr marL="285750" indent="-285750">
              <a:buFont typeface="Arial" panose="020B0604020202020204" pitchFamily="34" charset="0"/>
              <a:buChar char="•"/>
            </a:pPr>
            <a:r>
              <a:rPr lang="en-US" dirty="0"/>
              <a:t>Needed to change categorical data of outcome to a binary variable: 1 means a success and 0 means a failure</a:t>
            </a:r>
          </a:p>
        </p:txBody>
      </p:sp>
      <p:sp>
        <p:nvSpPr>
          <p:cNvPr id="3" name="TextBox 2">
            <a:extLst>
              <a:ext uri="{FF2B5EF4-FFF2-40B4-BE49-F238E27FC236}">
                <a16:creationId xmlns:a16="http://schemas.microsoft.com/office/drawing/2014/main" id="{7E321AA1-A364-BCD8-F0CF-E672CE7346B7}"/>
              </a:ext>
            </a:extLst>
          </p:cNvPr>
          <p:cNvSpPr txBox="1"/>
          <p:nvPr/>
        </p:nvSpPr>
        <p:spPr>
          <a:xfrm>
            <a:off x="4238548" y="4247132"/>
            <a:ext cx="3714903" cy="1708160"/>
          </a:xfrm>
          <a:prstGeom prst="rect">
            <a:avLst/>
          </a:prstGeom>
          <a:noFill/>
        </p:spPr>
        <p:txBody>
          <a:bodyPr wrap="square" rtlCol="0">
            <a:spAutoFit/>
          </a:bodyPr>
          <a:lstStyle/>
          <a:p>
            <a:r>
              <a:rPr lang="en-US" sz="1500" dirty="0" err="1"/>
              <a:t>landing_class</a:t>
            </a:r>
            <a:r>
              <a:rPr lang="en-US" sz="1500" dirty="0"/>
              <a:t> = []</a:t>
            </a:r>
          </a:p>
          <a:p>
            <a:r>
              <a:rPr lang="en-US" sz="1500" dirty="0"/>
              <a:t>for outcome in </a:t>
            </a:r>
            <a:r>
              <a:rPr lang="en-US" sz="1500" dirty="0" err="1"/>
              <a:t>df</a:t>
            </a:r>
            <a:r>
              <a:rPr lang="en-US" sz="1500" dirty="0"/>
              <a:t>['Outcome']:</a:t>
            </a:r>
          </a:p>
          <a:p>
            <a:r>
              <a:rPr lang="en-US" sz="1500" dirty="0"/>
              <a:t>    if outcome in </a:t>
            </a:r>
            <a:r>
              <a:rPr lang="en-US" sz="1500" dirty="0" err="1"/>
              <a:t>bad_outcomes</a:t>
            </a:r>
            <a:r>
              <a:rPr lang="en-US" sz="1500" dirty="0"/>
              <a:t>:</a:t>
            </a:r>
          </a:p>
          <a:p>
            <a:r>
              <a:rPr lang="en-US" sz="1500" dirty="0"/>
              <a:t>        </a:t>
            </a:r>
            <a:r>
              <a:rPr lang="en-US" sz="1500" dirty="0" err="1"/>
              <a:t>landing_class.append</a:t>
            </a:r>
            <a:r>
              <a:rPr lang="en-US" sz="1500" dirty="0"/>
              <a:t>(0)</a:t>
            </a:r>
          </a:p>
          <a:p>
            <a:r>
              <a:rPr lang="en-US" sz="1500" dirty="0"/>
              <a:t>    else: </a:t>
            </a:r>
          </a:p>
          <a:p>
            <a:r>
              <a:rPr lang="en-US" sz="1500" dirty="0"/>
              <a:t>        </a:t>
            </a:r>
            <a:r>
              <a:rPr lang="en-US" sz="1500" dirty="0" err="1"/>
              <a:t>landing_class.append</a:t>
            </a:r>
            <a:r>
              <a:rPr lang="en-US" sz="1500" dirty="0"/>
              <a:t>(1)</a:t>
            </a:r>
          </a:p>
          <a:p>
            <a:r>
              <a:rPr lang="en-US" sz="1500" dirty="0" err="1"/>
              <a:t>landing_class</a:t>
            </a:r>
            <a:endParaRPr lang="en-US" sz="1500" dirty="0"/>
          </a:p>
        </p:txBody>
      </p:sp>
      <p:sp>
        <p:nvSpPr>
          <p:cNvPr id="6" name="TextBox 5">
            <a:extLst>
              <a:ext uri="{FF2B5EF4-FFF2-40B4-BE49-F238E27FC236}">
                <a16:creationId xmlns:a16="http://schemas.microsoft.com/office/drawing/2014/main" id="{5F8F848D-8CD8-1EA4-8DDD-02CFD2F651AB}"/>
              </a:ext>
            </a:extLst>
          </p:cNvPr>
          <p:cNvSpPr txBox="1"/>
          <p:nvPr/>
        </p:nvSpPr>
        <p:spPr>
          <a:xfrm>
            <a:off x="326572" y="2079954"/>
            <a:ext cx="5932714" cy="369332"/>
          </a:xfrm>
          <a:prstGeom prst="rect">
            <a:avLst/>
          </a:prstGeom>
          <a:noFill/>
        </p:spPr>
        <p:txBody>
          <a:bodyPr wrap="square" rtlCol="0">
            <a:spAutoFit/>
          </a:bodyPr>
          <a:lstStyle/>
          <a:p>
            <a:r>
              <a:rPr lang="en-US" dirty="0"/>
              <a:t>1. Obtain counts and all the unique labels of outcome column</a:t>
            </a:r>
          </a:p>
        </p:txBody>
      </p:sp>
      <p:sp>
        <p:nvSpPr>
          <p:cNvPr id="7" name="TextBox 6">
            <a:extLst>
              <a:ext uri="{FF2B5EF4-FFF2-40B4-BE49-F238E27FC236}">
                <a16:creationId xmlns:a16="http://schemas.microsoft.com/office/drawing/2014/main" id="{B4F4B72D-6FCA-559E-E28D-75D38630A63F}"/>
              </a:ext>
            </a:extLst>
          </p:cNvPr>
          <p:cNvSpPr txBox="1"/>
          <p:nvPr/>
        </p:nvSpPr>
        <p:spPr>
          <a:xfrm>
            <a:off x="326572" y="2449286"/>
            <a:ext cx="4071258" cy="553998"/>
          </a:xfrm>
          <a:prstGeom prst="rect">
            <a:avLst/>
          </a:prstGeom>
          <a:noFill/>
        </p:spPr>
        <p:txBody>
          <a:bodyPr wrap="square" rtlCol="0">
            <a:spAutoFit/>
          </a:bodyPr>
          <a:lstStyle/>
          <a:p>
            <a:r>
              <a:rPr lang="en-US" sz="1500" dirty="0" err="1"/>
              <a:t>landing_outcomes</a:t>
            </a:r>
            <a:r>
              <a:rPr lang="en-US" sz="1500" dirty="0"/>
              <a:t> = </a:t>
            </a:r>
            <a:r>
              <a:rPr lang="en-US" sz="1500" dirty="0" err="1"/>
              <a:t>df</a:t>
            </a:r>
            <a:r>
              <a:rPr lang="en-US" sz="1500" dirty="0"/>
              <a:t>['Outcome'].</a:t>
            </a:r>
            <a:r>
              <a:rPr lang="en-US" sz="1500" dirty="0" err="1"/>
              <a:t>value_counts</a:t>
            </a:r>
            <a:r>
              <a:rPr lang="en-US" sz="1500" dirty="0"/>
              <a:t>()</a:t>
            </a:r>
          </a:p>
          <a:p>
            <a:r>
              <a:rPr lang="en-US" sz="1500" dirty="0" err="1"/>
              <a:t>landing_outcomes</a:t>
            </a:r>
            <a:endParaRPr lang="en-US" sz="1500" dirty="0"/>
          </a:p>
        </p:txBody>
      </p:sp>
      <p:sp>
        <p:nvSpPr>
          <p:cNvPr id="9" name="TextBox 8">
            <a:extLst>
              <a:ext uri="{FF2B5EF4-FFF2-40B4-BE49-F238E27FC236}">
                <a16:creationId xmlns:a16="http://schemas.microsoft.com/office/drawing/2014/main" id="{894D92EC-A7AC-EDCA-EBD9-F8F5030B474F}"/>
              </a:ext>
            </a:extLst>
          </p:cNvPr>
          <p:cNvSpPr txBox="1"/>
          <p:nvPr/>
        </p:nvSpPr>
        <p:spPr>
          <a:xfrm>
            <a:off x="7010400" y="2449286"/>
            <a:ext cx="4746171" cy="323165"/>
          </a:xfrm>
          <a:prstGeom prst="rect">
            <a:avLst/>
          </a:prstGeom>
          <a:noFill/>
        </p:spPr>
        <p:txBody>
          <a:bodyPr wrap="square" rtlCol="0">
            <a:spAutoFit/>
          </a:bodyPr>
          <a:lstStyle/>
          <a:p>
            <a:r>
              <a:rPr lang="en-US" sz="1500" dirty="0" err="1"/>
              <a:t>bad_outcomes</a:t>
            </a:r>
            <a:r>
              <a:rPr lang="en-US" sz="1500" dirty="0"/>
              <a:t>=set(</a:t>
            </a:r>
            <a:r>
              <a:rPr lang="en-US" sz="1500" dirty="0" err="1"/>
              <a:t>landing_outcomes.keys</a:t>
            </a:r>
            <a:r>
              <a:rPr lang="en-US" sz="1500" dirty="0"/>
              <a:t>()[[1,3,5,6,7]])</a:t>
            </a:r>
          </a:p>
        </p:txBody>
      </p:sp>
      <p:sp>
        <p:nvSpPr>
          <p:cNvPr id="10" name="TextBox 9">
            <a:extLst>
              <a:ext uri="{FF2B5EF4-FFF2-40B4-BE49-F238E27FC236}">
                <a16:creationId xmlns:a16="http://schemas.microsoft.com/office/drawing/2014/main" id="{5056FF5B-E00C-1922-10D2-16011595BA4F}"/>
              </a:ext>
            </a:extLst>
          </p:cNvPr>
          <p:cNvSpPr txBox="1"/>
          <p:nvPr/>
        </p:nvSpPr>
        <p:spPr>
          <a:xfrm>
            <a:off x="7010400" y="2101726"/>
            <a:ext cx="4122811" cy="369332"/>
          </a:xfrm>
          <a:prstGeom prst="rect">
            <a:avLst/>
          </a:prstGeom>
          <a:noFill/>
        </p:spPr>
        <p:txBody>
          <a:bodyPr wrap="square" rtlCol="0">
            <a:spAutoFit/>
          </a:bodyPr>
          <a:lstStyle/>
          <a:p>
            <a:r>
              <a:rPr lang="en-US" dirty="0"/>
              <a:t>2. Define all failed outcomes</a:t>
            </a:r>
          </a:p>
        </p:txBody>
      </p:sp>
      <p:cxnSp>
        <p:nvCxnSpPr>
          <p:cNvPr id="12" name="Straight Arrow Connector 11">
            <a:extLst>
              <a:ext uri="{FF2B5EF4-FFF2-40B4-BE49-F238E27FC236}">
                <a16:creationId xmlns:a16="http://schemas.microsoft.com/office/drawing/2014/main" id="{567F59EB-AD57-AB81-D458-7E0C93474CCB}"/>
              </a:ext>
            </a:extLst>
          </p:cNvPr>
          <p:cNvCxnSpPr/>
          <p:nvPr/>
        </p:nvCxnSpPr>
        <p:spPr>
          <a:xfrm>
            <a:off x="4615543" y="2610868"/>
            <a:ext cx="2144486" cy="0"/>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3" name="TextBox 12">
            <a:extLst>
              <a:ext uri="{FF2B5EF4-FFF2-40B4-BE49-F238E27FC236}">
                <a16:creationId xmlns:a16="http://schemas.microsoft.com/office/drawing/2014/main" id="{97EC4C90-ADEC-4D60-0E07-B0FC96237499}"/>
              </a:ext>
            </a:extLst>
          </p:cNvPr>
          <p:cNvSpPr txBox="1"/>
          <p:nvPr/>
        </p:nvSpPr>
        <p:spPr>
          <a:xfrm>
            <a:off x="4238548" y="3875652"/>
            <a:ext cx="5732766" cy="369332"/>
          </a:xfrm>
          <a:prstGeom prst="rect">
            <a:avLst/>
          </a:prstGeom>
          <a:noFill/>
        </p:spPr>
        <p:txBody>
          <a:bodyPr wrap="square" rtlCol="0">
            <a:spAutoFit/>
          </a:bodyPr>
          <a:lstStyle/>
          <a:p>
            <a:r>
              <a:rPr lang="en-US" dirty="0"/>
              <a:t>3. Create Class column which contains the binary variable</a:t>
            </a:r>
          </a:p>
        </p:txBody>
      </p:sp>
      <p:cxnSp>
        <p:nvCxnSpPr>
          <p:cNvPr id="15" name="Straight Arrow Connector 14">
            <a:extLst>
              <a:ext uri="{FF2B5EF4-FFF2-40B4-BE49-F238E27FC236}">
                <a16:creationId xmlns:a16="http://schemas.microsoft.com/office/drawing/2014/main" id="{89497064-25BE-6D12-1B78-6318253C5EE0}"/>
              </a:ext>
            </a:extLst>
          </p:cNvPr>
          <p:cNvCxnSpPr/>
          <p:nvPr/>
        </p:nvCxnSpPr>
        <p:spPr>
          <a:xfrm flipH="1">
            <a:off x="6629400" y="2772451"/>
            <a:ext cx="968829" cy="1026663"/>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33876" y="6427211"/>
            <a:ext cx="1200304" cy="297089"/>
          </a:xfrm>
          <a:prstGeom prst="rect">
            <a:avLst/>
          </a:prstGeom>
        </p:spPr>
        <p:txBody>
          <a:bodyPr lIns="91440" tIns="45720" rIns="91440" bIns="45720" anchor="t"/>
          <a:lstStyle/>
          <a:p>
            <a:pPr marL="0" indent="0">
              <a:buNone/>
            </a:pPr>
            <a:r>
              <a:rPr lang="en-US" sz="1200" dirty="0">
                <a:hlinkClick r:id="rId3"/>
              </a:rPr>
              <a:t>link</a:t>
            </a:r>
            <a:endParaRPr lang="en-US" sz="12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F435F3E6-46B0-1B50-847D-26CE1BEE3204}"/>
              </a:ext>
            </a:extLst>
          </p:cNvPr>
          <p:cNvSpPr txBox="1"/>
          <p:nvPr/>
        </p:nvSpPr>
        <p:spPr>
          <a:xfrm>
            <a:off x="620486" y="1578429"/>
            <a:ext cx="11125200" cy="3293209"/>
          </a:xfrm>
          <a:prstGeom prst="rect">
            <a:avLst/>
          </a:prstGeom>
          <a:noFill/>
        </p:spPr>
        <p:txBody>
          <a:bodyPr wrap="square" rtlCol="0">
            <a:spAutoFit/>
          </a:bodyPr>
          <a:lstStyle/>
          <a:p>
            <a:pPr marL="285750" indent="-285750">
              <a:buFont typeface="Arial" panose="020B0604020202020204" pitchFamily="34" charset="0"/>
              <a:buChar char="•"/>
            </a:pPr>
            <a:r>
              <a:rPr lang="en-US" sz="2200" b="1" dirty="0"/>
              <a:t>Scatter Graphs: Shows relationship between variables</a:t>
            </a:r>
          </a:p>
          <a:p>
            <a:pPr marL="742950" lvl="1" indent="-285750">
              <a:buFont typeface="Arial" panose="020B0604020202020204" pitchFamily="34" charset="0"/>
              <a:buChar char="•"/>
            </a:pPr>
            <a:r>
              <a:rPr lang="en-US" dirty="0"/>
              <a:t>Flight Number vs Payload Mass</a:t>
            </a:r>
          </a:p>
          <a:p>
            <a:pPr marL="742950" lvl="1" indent="-285750">
              <a:buFont typeface="Arial" panose="020B0604020202020204" pitchFamily="34" charset="0"/>
              <a:buChar char="•"/>
            </a:pPr>
            <a:r>
              <a:rPr lang="en-US" dirty="0"/>
              <a:t>Flight Number vs Launch Site</a:t>
            </a:r>
          </a:p>
          <a:p>
            <a:pPr marL="742950" lvl="1" indent="-285750">
              <a:buFont typeface="Arial" panose="020B0604020202020204" pitchFamily="34" charset="0"/>
              <a:buChar char="•"/>
            </a:pPr>
            <a:r>
              <a:rPr lang="en-US" dirty="0"/>
              <a:t>Payload Mass vs Launch Site</a:t>
            </a:r>
          </a:p>
          <a:p>
            <a:pPr marL="742950" lvl="1" indent="-285750">
              <a:buFont typeface="Arial" panose="020B0604020202020204" pitchFamily="34" charset="0"/>
              <a:buChar char="•"/>
            </a:pPr>
            <a:r>
              <a:rPr lang="en-US" dirty="0"/>
              <a:t>Flight Number vs Orbit</a:t>
            </a:r>
          </a:p>
          <a:p>
            <a:pPr marL="742950" lvl="1" indent="-285750">
              <a:buFont typeface="Arial" panose="020B0604020202020204" pitchFamily="34" charset="0"/>
              <a:buChar char="•"/>
            </a:pPr>
            <a:r>
              <a:rPr lang="en-US" dirty="0"/>
              <a:t>Payload Mass vs Orbit</a:t>
            </a:r>
          </a:p>
          <a:p>
            <a:pPr marL="285750" indent="-285750">
              <a:buFont typeface="Arial" panose="020B0604020202020204" pitchFamily="34" charset="0"/>
              <a:buChar char="•"/>
            </a:pPr>
            <a:r>
              <a:rPr lang="en-US" sz="2200" b="1" dirty="0"/>
              <a:t>Bar Graphs: Shows relationship between categorical and numerical variables</a:t>
            </a:r>
          </a:p>
          <a:p>
            <a:pPr marL="742950" lvl="1" indent="-285750">
              <a:buFont typeface="Arial" panose="020B0604020202020204" pitchFamily="34" charset="0"/>
              <a:buChar char="•"/>
            </a:pPr>
            <a:r>
              <a:rPr lang="en-US" dirty="0"/>
              <a:t>Success Rate vs Orbit</a:t>
            </a:r>
          </a:p>
          <a:p>
            <a:pPr marL="285750" indent="-285750">
              <a:buFont typeface="Arial" panose="020B0604020202020204" pitchFamily="34" charset="0"/>
              <a:buChar char="•"/>
            </a:pPr>
            <a:r>
              <a:rPr lang="en-US" sz="2200" b="1" dirty="0"/>
              <a:t>Line Graphs: Shows variable’s trends</a:t>
            </a:r>
          </a:p>
          <a:p>
            <a:pPr marL="742950" lvl="1" indent="-285750">
              <a:buFont typeface="Arial" panose="020B0604020202020204" pitchFamily="34" charset="0"/>
              <a:buChar char="•"/>
            </a:pPr>
            <a:r>
              <a:rPr lang="en-US" dirty="0"/>
              <a:t>Success Rate vs Year</a:t>
            </a:r>
          </a:p>
          <a:p>
            <a:endParaRPr lang="en-US"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36914"/>
            <a:ext cx="11345790" cy="3614057"/>
          </a:xfrm>
          <a:prstGeom prst="rect">
            <a:avLst/>
          </a:prstGeom>
        </p:spPr>
        <p:txBody>
          <a:bodyPr lIns="91440" tIns="45720" rIns="91440" bIns="45720" anchor="t"/>
          <a:lstStyle/>
          <a:p>
            <a:r>
              <a:rPr lang="en-US" sz="1500" dirty="0"/>
              <a:t>Display names of the unique launch sites</a:t>
            </a:r>
          </a:p>
          <a:p>
            <a:r>
              <a:rPr lang="en-US" sz="1500" dirty="0"/>
              <a:t>Display the first five records where launch site begins with ‘CCA’</a:t>
            </a:r>
          </a:p>
          <a:p>
            <a:r>
              <a:rPr lang="en-US" sz="1500" dirty="0"/>
              <a:t>Display total payload mass carried by those launched by NASA (CRS)</a:t>
            </a:r>
          </a:p>
          <a:p>
            <a:r>
              <a:rPr lang="en-US" sz="1500" dirty="0"/>
              <a:t>Display average payload mass carried by booster version F9 v1.1</a:t>
            </a:r>
          </a:p>
          <a:p>
            <a:r>
              <a:rPr lang="en-US" sz="1500" dirty="0"/>
              <a:t>List date of first successful landing outcome in ground pad was achieved</a:t>
            </a:r>
          </a:p>
          <a:p>
            <a:r>
              <a:rPr lang="en-US" sz="1500" dirty="0"/>
              <a:t>List names of boosters which have success in drone ship and have payload mass greater than 4000 and less than 6000</a:t>
            </a:r>
          </a:p>
          <a:p>
            <a:r>
              <a:rPr lang="en-US" sz="1500" dirty="0"/>
              <a:t>List total number of successful and failure mission outcomes</a:t>
            </a:r>
          </a:p>
          <a:p>
            <a:r>
              <a:rPr lang="en-US" sz="1500" dirty="0"/>
              <a:t>List names of booster versions which have carried the maximum payload mass</a:t>
            </a:r>
          </a:p>
          <a:p>
            <a:r>
              <a:rPr lang="en-US" sz="1500" dirty="0"/>
              <a:t>List records which display month names, failure landing outcomes in drone ships, booster versions, and launch site for those in the year 2015</a:t>
            </a:r>
          </a:p>
          <a:p>
            <a:r>
              <a:rPr lang="en-US" sz="1500" dirty="0"/>
              <a:t>Rank count of landing outcomes between the dates 2010-06-04 and 2017-03-20, in descending order</a:t>
            </a:r>
            <a:endParaRPr lang="en-US" sz="1800"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5EA01744-7C73-5768-EC65-A62C23E6B034}"/>
              </a:ext>
            </a:extLst>
          </p:cNvPr>
          <p:cNvSpPr txBox="1"/>
          <p:nvPr/>
        </p:nvSpPr>
        <p:spPr>
          <a:xfrm>
            <a:off x="272143" y="6319350"/>
            <a:ext cx="2242457" cy="276999"/>
          </a:xfrm>
          <a:prstGeom prst="rect">
            <a:avLst/>
          </a:prstGeom>
          <a:noFill/>
        </p:spPr>
        <p:txBody>
          <a:bodyPr wrap="square" rtlCol="0">
            <a:spAutoFit/>
          </a:bodyPr>
          <a:lstStyle/>
          <a:p>
            <a:r>
              <a:rPr lang="en-US" sz="1200" dirty="0">
                <a:hlinkClick r:id="rId3"/>
              </a:rPr>
              <a:t>link</a:t>
            </a:r>
            <a:endParaRPr lang="en-US" sz="1200"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27221"/>
            <a:ext cx="10515600" cy="4351338"/>
          </a:xfrm>
          <a:prstGeom prst="rect">
            <a:avLst/>
          </a:prstGeom>
        </p:spPr>
        <p:txBody>
          <a:bodyPr>
            <a:normAutofit/>
          </a:bodyPr>
          <a:lstStyle/>
          <a:p>
            <a:pPr>
              <a:lnSpc>
                <a:spcPct val="100000"/>
              </a:lnSpc>
              <a:spcBef>
                <a:spcPts val="1400"/>
              </a:spcBef>
            </a:pPr>
            <a:r>
              <a:rPr lang="en-US" sz="2200" b="1" dirty="0">
                <a:solidFill>
                  <a:schemeClr val="accent3">
                    <a:lumMod val="25000"/>
                  </a:schemeClr>
                </a:solidFill>
                <a:latin typeface="Abadi" panose="020B0604020104020204" pitchFamily="34" charset="0"/>
              </a:rPr>
              <a:t>Folium Map object is centered on NASA Johnson Space Center</a:t>
            </a:r>
          </a:p>
          <a:p>
            <a:pPr lvl="1">
              <a:lnSpc>
                <a:spcPct val="100000"/>
              </a:lnSpc>
              <a:spcBef>
                <a:spcPts val="1400"/>
              </a:spcBef>
            </a:pPr>
            <a:r>
              <a:rPr lang="en-US" sz="1800" dirty="0">
                <a:solidFill>
                  <a:schemeClr val="accent3">
                    <a:lumMod val="25000"/>
                  </a:schemeClr>
                </a:solidFill>
                <a:latin typeface="Abadi" panose="020B0604020104020204" pitchFamily="34" charset="0"/>
              </a:rPr>
              <a:t>Red circle at NASA Johnson Space Center’s coordinates with label</a:t>
            </a:r>
          </a:p>
          <a:p>
            <a:pPr lvl="1">
              <a:lnSpc>
                <a:spcPct val="100000"/>
              </a:lnSpc>
              <a:spcBef>
                <a:spcPts val="1400"/>
              </a:spcBef>
            </a:pPr>
            <a:r>
              <a:rPr lang="en-US" sz="1800" dirty="0">
                <a:solidFill>
                  <a:schemeClr val="accent3">
                    <a:lumMod val="25000"/>
                  </a:schemeClr>
                </a:solidFill>
                <a:latin typeface="Abadi" panose="020B0604020104020204" pitchFamily="34" charset="0"/>
              </a:rPr>
              <a:t>Red circles at each launch site coordinates with labels</a:t>
            </a:r>
          </a:p>
          <a:p>
            <a:pPr lvl="1">
              <a:lnSpc>
                <a:spcPct val="100000"/>
              </a:lnSpc>
              <a:spcBef>
                <a:spcPts val="1400"/>
              </a:spcBef>
            </a:pPr>
            <a:r>
              <a:rPr lang="en-US" sz="1800" dirty="0">
                <a:solidFill>
                  <a:schemeClr val="accent3">
                    <a:lumMod val="25000"/>
                  </a:schemeClr>
                </a:solidFill>
                <a:latin typeface="Abadi" panose="020B0604020104020204" pitchFamily="34" charset="0"/>
              </a:rPr>
              <a:t>Clustering points to display diverse and multiple pieces of information for the same coordinates.</a:t>
            </a:r>
          </a:p>
          <a:p>
            <a:pPr lvl="1">
              <a:lnSpc>
                <a:spcPct val="100000"/>
              </a:lnSpc>
              <a:spcBef>
                <a:spcPts val="1400"/>
              </a:spcBef>
            </a:pPr>
            <a:r>
              <a:rPr lang="en-US" sz="1800" dirty="0">
                <a:solidFill>
                  <a:schemeClr val="accent3">
                    <a:lumMod val="25000"/>
                  </a:schemeClr>
                </a:solidFill>
                <a:latin typeface="Abadi" panose="020B0604020104020204" pitchFamily="34" charset="0"/>
              </a:rPr>
              <a:t>Markers to show successful and unsuccessful launches</a:t>
            </a:r>
          </a:p>
          <a:p>
            <a:pPr lvl="2">
              <a:lnSpc>
                <a:spcPct val="100000"/>
              </a:lnSpc>
              <a:spcBef>
                <a:spcPts val="1400"/>
              </a:spcBef>
            </a:pPr>
            <a:r>
              <a:rPr lang="en-US" sz="1500" dirty="0">
                <a:solidFill>
                  <a:schemeClr val="accent3">
                    <a:lumMod val="25000"/>
                  </a:schemeClr>
                </a:solidFill>
                <a:latin typeface="Abadi" panose="020B0604020104020204" pitchFamily="34" charset="0"/>
              </a:rPr>
              <a:t>Green = Successful and Red = Unsuccessful</a:t>
            </a:r>
          </a:p>
          <a:p>
            <a:pPr lvl="1">
              <a:lnSpc>
                <a:spcPct val="100000"/>
              </a:lnSpc>
              <a:spcBef>
                <a:spcPts val="1400"/>
              </a:spcBef>
            </a:pPr>
            <a:r>
              <a:rPr lang="en-US" sz="1800" dirty="0">
                <a:solidFill>
                  <a:schemeClr val="accent3">
                    <a:lumMod val="25000"/>
                  </a:schemeClr>
                </a:solidFill>
                <a:latin typeface="Abadi" panose="020B0604020104020204" pitchFamily="34" charset="0"/>
              </a:rPr>
              <a:t>Markers and lines to show distance between launch sites and key locations</a:t>
            </a:r>
          </a:p>
          <a:p>
            <a:pPr>
              <a:lnSpc>
                <a:spcPct val="100000"/>
              </a:lnSpc>
              <a:spcBef>
                <a:spcPts val="1400"/>
              </a:spcBef>
            </a:pPr>
            <a:r>
              <a:rPr lang="en-US" sz="2200" b="1" dirty="0">
                <a:solidFill>
                  <a:schemeClr val="accent3">
                    <a:lumMod val="25000"/>
                  </a:schemeClr>
                </a:solidFill>
                <a:latin typeface="Abadi" panose="020B0604020104020204" pitchFamily="34" charset="0"/>
              </a:rPr>
              <a:t>This map is designed to enhance understanding of the problem and the data. It displays all launch sites, their surroundings, and the number of successful and unsuccessful launches. </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508CB160-B0D6-2656-C11D-1D43A2138944}"/>
              </a:ext>
            </a:extLst>
          </p:cNvPr>
          <p:cNvSpPr txBox="1"/>
          <p:nvPr/>
        </p:nvSpPr>
        <p:spPr>
          <a:xfrm>
            <a:off x="239485" y="6368666"/>
            <a:ext cx="2862943" cy="276999"/>
          </a:xfrm>
          <a:prstGeom prst="rect">
            <a:avLst/>
          </a:prstGeom>
          <a:noFill/>
        </p:spPr>
        <p:txBody>
          <a:bodyPr wrap="square" rtlCol="0">
            <a:spAutoFit/>
          </a:bodyPr>
          <a:lstStyle/>
          <a:p>
            <a:r>
              <a:rPr lang="en-US" sz="1200" dirty="0">
                <a:hlinkClick r:id="rId3"/>
              </a:rPr>
              <a:t>link</a:t>
            </a:r>
            <a:endParaRPr lang="en-US" sz="1200" dirty="0"/>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66397"/>
            <a:ext cx="11421989" cy="4351338"/>
          </a:xfrm>
          <a:prstGeom prst="rect">
            <a:avLst/>
          </a:prstGeom>
        </p:spPr>
        <p:txBody>
          <a:bodyPr vert="horz" lIns="91440" tIns="45720" rIns="91440" bIns="45720" rtlCol="0" anchor="t">
            <a:normAutofit/>
          </a:bodyPr>
          <a:lstStyle/>
          <a:p>
            <a:pPr>
              <a:lnSpc>
                <a:spcPct val="100000"/>
              </a:lnSpc>
              <a:spcBef>
                <a:spcPts val="1400"/>
              </a:spcBef>
            </a:pPr>
            <a:r>
              <a:rPr lang="en-US" sz="2200" b="1" dirty="0">
                <a:solidFill>
                  <a:schemeClr val="accent3">
                    <a:lumMod val="25000"/>
                  </a:schemeClr>
                </a:solidFill>
                <a:latin typeface="Abadi" panose="020B0604020104020204" pitchFamily="34" charset="0"/>
              </a:rPr>
              <a:t>The dashboard contains a dropdown menu, a pie chart, a scatter plot, and a range slider</a:t>
            </a:r>
          </a:p>
          <a:p>
            <a:pPr lvl="1">
              <a:lnSpc>
                <a:spcPct val="100000"/>
              </a:lnSpc>
              <a:spcBef>
                <a:spcPts val="1400"/>
              </a:spcBef>
            </a:pPr>
            <a:r>
              <a:rPr lang="en-US" sz="1800" dirty="0">
                <a:solidFill>
                  <a:schemeClr val="accent3">
                    <a:lumMod val="25000"/>
                  </a:schemeClr>
                </a:solidFill>
                <a:latin typeface="Abadi" panose="020B0604020104020204" pitchFamily="34" charset="0"/>
              </a:rPr>
              <a:t>Dropdown allows users to change launch site</a:t>
            </a:r>
          </a:p>
          <a:p>
            <a:pPr lvl="1">
              <a:lnSpc>
                <a:spcPct val="100000"/>
              </a:lnSpc>
              <a:spcBef>
                <a:spcPts val="1400"/>
              </a:spcBef>
            </a:pPr>
            <a:r>
              <a:rPr lang="en-US" sz="1800" dirty="0">
                <a:solidFill>
                  <a:schemeClr val="accent3">
                    <a:lumMod val="25000"/>
                  </a:schemeClr>
                </a:solidFill>
                <a:latin typeface="Abadi" panose="020B0604020104020204" pitchFamily="34" charset="0"/>
              </a:rPr>
              <a:t>Pie chart shows total success and failures of the specified launch site</a:t>
            </a:r>
          </a:p>
          <a:p>
            <a:pPr lvl="1">
              <a:lnSpc>
                <a:spcPct val="100000"/>
              </a:lnSpc>
              <a:spcBef>
                <a:spcPts val="1400"/>
              </a:spcBef>
            </a:pPr>
            <a:r>
              <a:rPr lang="en-US" sz="1800" dirty="0">
                <a:solidFill>
                  <a:schemeClr val="accent3">
                    <a:lumMod val="25000"/>
                  </a:schemeClr>
                </a:solidFill>
                <a:latin typeface="Abadi" panose="020B0604020104020204" pitchFamily="34" charset="0"/>
              </a:rPr>
              <a:t>Range slider allows for the user to change payload max in a fixed range</a:t>
            </a:r>
          </a:p>
          <a:p>
            <a:pPr lvl="1">
              <a:lnSpc>
                <a:spcPct val="100000"/>
              </a:lnSpc>
              <a:spcBef>
                <a:spcPts val="1400"/>
              </a:spcBef>
            </a:pPr>
            <a:r>
              <a:rPr lang="en-US" sz="1800" dirty="0">
                <a:solidFill>
                  <a:schemeClr val="accent3">
                    <a:lumMod val="25000"/>
                  </a:schemeClr>
                </a:solidFill>
                <a:latin typeface="Abadi" panose="020B0604020104020204" pitchFamily="34" charset="0"/>
              </a:rPr>
              <a:t>Scatter plot shows the relationship between the success and payload mass</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Box 1">
            <a:extLst>
              <a:ext uri="{FF2B5EF4-FFF2-40B4-BE49-F238E27FC236}">
                <a16:creationId xmlns:a16="http://schemas.microsoft.com/office/drawing/2014/main" id="{5A82C4B2-991F-1682-7EC9-844282D7B50C}"/>
              </a:ext>
            </a:extLst>
          </p:cNvPr>
          <p:cNvSpPr txBox="1"/>
          <p:nvPr/>
        </p:nvSpPr>
        <p:spPr>
          <a:xfrm>
            <a:off x="163286" y="6427211"/>
            <a:ext cx="903514" cy="276999"/>
          </a:xfrm>
          <a:prstGeom prst="rect">
            <a:avLst/>
          </a:prstGeom>
          <a:noFill/>
        </p:spPr>
        <p:txBody>
          <a:bodyPr wrap="square" rtlCol="0">
            <a:spAutoFit/>
          </a:bodyPr>
          <a:lstStyle/>
          <a:p>
            <a:r>
              <a:rPr lang="en-US" sz="1200" dirty="0">
                <a:hlinkClick r:id="rId3"/>
              </a:rPr>
              <a:t>link</a:t>
            </a:r>
            <a:endParaRPr lang="en-US" sz="1200" dirty="0"/>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CB609F31-DF73-6A72-8AA3-A675AE5CE5AD}"/>
              </a:ext>
            </a:extLst>
          </p:cNvPr>
          <p:cNvSpPr txBox="1"/>
          <p:nvPr/>
        </p:nvSpPr>
        <p:spPr>
          <a:xfrm>
            <a:off x="163286" y="6427211"/>
            <a:ext cx="957943" cy="276999"/>
          </a:xfrm>
          <a:prstGeom prst="rect">
            <a:avLst/>
          </a:prstGeom>
          <a:noFill/>
        </p:spPr>
        <p:txBody>
          <a:bodyPr wrap="square" rtlCol="0">
            <a:spAutoFit/>
          </a:bodyPr>
          <a:lstStyle/>
          <a:p>
            <a:r>
              <a:rPr lang="en-US" sz="1200" dirty="0">
                <a:hlinkClick r:id="rId3"/>
              </a:rPr>
              <a:t>link</a:t>
            </a:r>
            <a:endParaRPr lang="en-US" sz="1200" dirty="0"/>
          </a:p>
        </p:txBody>
      </p:sp>
      <p:sp>
        <p:nvSpPr>
          <p:cNvPr id="6" name="TextBox 5">
            <a:extLst>
              <a:ext uri="{FF2B5EF4-FFF2-40B4-BE49-F238E27FC236}">
                <a16:creationId xmlns:a16="http://schemas.microsoft.com/office/drawing/2014/main" id="{D92BB575-8D46-F9F7-7FBB-F1EEA56F6F5F}"/>
              </a:ext>
            </a:extLst>
          </p:cNvPr>
          <p:cNvSpPr txBox="1"/>
          <p:nvPr/>
        </p:nvSpPr>
        <p:spPr>
          <a:xfrm>
            <a:off x="163286" y="1894114"/>
            <a:ext cx="5217132" cy="323165"/>
          </a:xfrm>
          <a:prstGeom prst="rect">
            <a:avLst/>
          </a:prstGeom>
          <a:noFill/>
        </p:spPr>
        <p:txBody>
          <a:bodyPr wrap="square" rtlCol="0">
            <a:spAutoFit/>
          </a:bodyPr>
          <a:lstStyle/>
          <a:p>
            <a:r>
              <a:rPr lang="en-US" sz="1500" dirty="0"/>
              <a:t>Load and Normalize data. Split data into training and testing sets. </a:t>
            </a:r>
          </a:p>
        </p:txBody>
      </p:sp>
      <p:sp>
        <p:nvSpPr>
          <p:cNvPr id="7" name="TextBox 6">
            <a:extLst>
              <a:ext uri="{FF2B5EF4-FFF2-40B4-BE49-F238E27FC236}">
                <a16:creationId xmlns:a16="http://schemas.microsoft.com/office/drawing/2014/main" id="{4A262BB9-B392-8487-6052-8D5C204636D5}"/>
              </a:ext>
            </a:extLst>
          </p:cNvPr>
          <p:cNvSpPr txBox="1"/>
          <p:nvPr/>
        </p:nvSpPr>
        <p:spPr>
          <a:xfrm>
            <a:off x="163286" y="1524782"/>
            <a:ext cx="5029200" cy="369332"/>
          </a:xfrm>
          <a:prstGeom prst="rect">
            <a:avLst/>
          </a:prstGeom>
          <a:noFill/>
        </p:spPr>
        <p:txBody>
          <a:bodyPr wrap="square" rtlCol="0">
            <a:spAutoFit/>
          </a:bodyPr>
          <a:lstStyle/>
          <a:p>
            <a:r>
              <a:rPr lang="en-US" dirty="0"/>
              <a:t>1. Data Preparation</a:t>
            </a:r>
          </a:p>
        </p:txBody>
      </p:sp>
      <p:sp>
        <p:nvSpPr>
          <p:cNvPr id="8" name="TextBox 7">
            <a:extLst>
              <a:ext uri="{FF2B5EF4-FFF2-40B4-BE49-F238E27FC236}">
                <a16:creationId xmlns:a16="http://schemas.microsoft.com/office/drawing/2014/main" id="{7A5F113D-240C-4886-BE6C-9EA1D19B1917}"/>
              </a:ext>
            </a:extLst>
          </p:cNvPr>
          <p:cNvSpPr txBox="1"/>
          <p:nvPr/>
        </p:nvSpPr>
        <p:spPr>
          <a:xfrm>
            <a:off x="6811584" y="1894114"/>
            <a:ext cx="3951515" cy="784830"/>
          </a:xfrm>
          <a:prstGeom prst="rect">
            <a:avLst/>
          </a:prstGeom>
          <a:noFill/>
        </p:spPr>
        <p:txBody>
          <a:bodyPr wrap="square" rtlCol="0">
            <a:spAutoFit/>
          </a:bodyPr>
          <a:lstStyle/>
          <a:p>
            <a:pPr marL="285750" indent="-285750">
              <a:buFont typeface="Arial" panose="020B0604020202020204" pitchFamily="34" charset="0"/>
              <a:buChar char="•"/>
            </a:pPr>
            <a:r>
              <a:rPr lang="en-US" sz="1500" dirty="0"/>
              <a:t>Selection of Machine Learning Algorithm</a:t>
            </a:r>
          </a:p>
          <a:p>
            <a:pPr marL="285750" indent="-285750">
              <a:buFont typeface="Arial" panose="020B0604020202020204" pitchFamily="34" charset="0"/>
              <a:buChar char="•"/>
            </a:pPr>
            <a:r>
              <a:rPr lang="en-US" sz="1500" dirty="0"/>
              <a:t>Set parameters for </a:t>
            </a:r>
            <a:r>
              <a:rPr lang="en-US" sz="1500" dirty="0" err="1"/>
              <a:t>GridSearchCV</a:t>
            </a:r>
            <a:endParaRPr lang="en-US" sz="1500" dirty="0"/>
          </a:p>
          <a:p>
            <a:pPr marL="285750" indent="-285750">
              <a:buFont typeface="Arial" panose="020B0604020202020204" pitchFamily="34" charset="0"/>
              <a:buChar char="•"/>
            </a:pPr>
            <a:r>
              <a:rPr lang="en-US" sz="1500" dirty="0"/>
              <a:t>Train </a:t>
            </a:r>
            <a:r>
              <a:rPr lang="en-US" sz="1500" dirty="0" err="1"/>
              <a:t>GridSearchCV</a:t>
            </a:r>
            <a:r>
              <a:rPr lang="en-US" sz="1500" dirty="0"/>
              <a:t> model with training sets</a:t>
            </a:r>
          </a:p>
        </p:txBody>
      </p:sp>
      <p:sp>
        <p:nvSpPr>
          <p:cNvPr id="9" name="TextBox 8">
            <a:extLst>
              <a:ext uri="{FF2B5EF4-FFF2-40B4-BE49-F238E27FC236}">
                <a16:creationId xmlns:a16="http://schemas.microsoft.com/office/drawing/2014/main" id="{57D3941D-A835-D63D-D771-985D200BA340}"/>
              </a:ext>
            </a:extLst>
          </p:cNvPr>
          <p:cNvSpPr txBox="1"/>
          <p:nvPr/>
        </p:nvSpPr>
        <p:spPr>
          <a:xfrm>
            <a:off x="6890657" y="1524782"/>
            <a:ext cx="3516086" cy="369332"/>
          </a:xfrm>
          <a:prstGeom prst="rect">
            <a:avLst/>
          </a:prstGeom>
          <a:noFill/>
        </p:spPr>
        <p:txBody>
          <a:bodyPr wrap="square" rtlCol="0">
            <a:spAutoFit/>
          </a:bodyPr>
          <a:lstStyle/>
          <a:p>
            <a:r>
              <a:rPr lang="en-US" dirty="0"/>
              <a:t>2. Model Training</a:t>
            </a:r>
          </a:p>
        </p:txBody>
      </p:sp>
      <p:cxnSp>
        <p:nvCxnSpPr>
          <p:cNvPr id="11" name="Straight Arrow Connector 10">
            <a:extLst>
              <a:ext uri="{FF2B5EF4-FFF2-40B4-BE49-F238E27FC236}">
                <a16:creationId xmlns:a16="http://schemas.microsoft.com/office/drawing/2014/main" id="{38FC90A5-FBEF-6769-A7DB-044AC60CC4AB}"/>
              </a:ext>
            </a:extLst>
          </p:cNvPr>
          <p:cNvCxnSpPr/>
          <p:nvPr/>
        </p:nvCxnSpPr>
        <p:spPr>
          <a:xfrm>
            <a:off x="5562600" y="2055696"/>
            <a:ext cx="1132114" cy="0"/>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2" name="TextBox 11">
            <a:extLst>
              <a:ext uri="{FF2B5EF4-FFF2-40B4-BE49-F238E27FC236}">
                <a16:creationId xmlns:a16="http://schemas.microsoft.com/office/drawing/2014/main" id="{CF808BBF-768B-5333-A25D-8F8F98EFE338}"/>
              </a:ext>
            </a:extLst>
          </p:cNvPr>
          <p:cNvSpPr txBox="1"/>
          <p:nvPr/>
        </p:nvSpPr>
        <p:spPr>
          <a:xfrm>
            <a:off x="163286" y="4203880"/>
            <a:ext cx="4060372" cy="784830"/>
          </a:xfrm>
          <a:prstGeom prst="rect">
            <a:avLst/>
          </a:prstGeom>
          <a:noFill/>
        </p:spPr>
        <p:txBody>
          <a:bodyPr wrap="square" rtlCol="0">
            <a:spAutoFit/>
          </a:bodyPr>
          <a:lstStyle/>
          <a:p>
            <a:pPr marL="285750" indent="-285750">
              <a:buFont typeface="Arial" panose="020B0604020202020204" pitchFamily="34" charset="0"/>
              <a:buChar char="•"/>
            </a:pPr>
            <a:r>
              <a:rPr lang="en-US" sz="1500" dirty="0"/>
              <a:t>Obtain best hyperparameters</a:t>
            </a:r>
          </a:p>
          <a:p>
            <a:pPr marL="285750" indent="-285750">
              <a:buFont typeface="Arial" panose="020B0604020202020204" pitchFamily="34" charset="0"/>
              <a:buChar char="•"/>
            </a:pPr>
            <a:r>
              <a:rPr lang="en-US" sz="1500" dirty="0"/>
              <a:t>Calculate accuracy of model with testing sets</a:t>
            </a:r>
          </a:p>
          <a:p>
            <a:pPr marL="285750" indent="-285750">
              <a:buFont typeface="Arial" panose="020B0604020202020204" pitchFamily="34" charset="0"/>
              <a:buChar char="•"/>
            </a:pPr>
            <a:r>
              <a:rPr lang="en-US" sz="1500" dirty="0"/>
              <a:t>Plot Confusion Matrix</a:t>
            </a:r>
          </a:p>
        </p:txBody>
      </p:sp>
      <p:sp>
        <p:nvSpPr>
          <p:cNvPr id="13" name="TextBox 12">
            <a:extLst>
              <a:ext uri="{FF2B5EF4-FFF2-40B4-BE49-F238E27FC236}">
                <a16:creationId xmlns:a16="http://schemas.microsoft.com/office/drawing/2014/main" id="{89F478C4-9C1D-D55E-8ABA-BF543A20C20A}"/>
              </a:ext>
            </a:extLst>
          </p:cNvPr>
          <p:cNvSpPr txBox="1"/>
          <p:nvPr/>
        </p:nvSpPr>
        <p:spPr>
          <a:xfrm>
            <a:off x="163286" y="3834548"/>
            <a:ext cx="3352800" cy="369332"/>
          </a:xfrm>
          <a:prstGeom prst="rect">
            <a:avLst/>
          </a:prstGeom>
          <a:noFill/>
        </p:spPr>
        <p:txBody>
          <a:bodyPr wrap="square" rtlCol="0">
            <a:spAutoFit/>
          </a:bodyPr>
          <a:lstStyle/>
          <a:p>
            <a:r>
              <a:rPr lang="en-US" dirty="0"/>
              <a:t>3. Model Evaluation</a:t>
            </a:r>
          </a:p>
        </p:txBody>
      </p:sp>
      <p:cxnSp>
        <p:nvCxnSpPr>
          <p:cNvPr id="15" name="Straight Arrow Connector 14">
            <a:extLst>
              <a:ext uri="{FF2B5EF4-FFF2-40B4-BE49-F238E27FC236}">
                <a16:creationId xmlns:a16="http://schemas.microsoft.com/office/drawing/2014/main" id="{2EB267C2-32CB-6C3D-A00B-B3C12EC50771}"/>
              </a:ext>
            </a:extLst>
          </p:cNvPr>
          <p:cNvCxnSpPr/>
          <p:nvPr/>
        </p:nvCxnSpPr>
        <p:spPr>
          <a:xfrm flipH="1">
            <a:off x="2771852" y="2438400"/>
            <a:ext cx="3922862" cy="1295400"/>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6" name="TextBox 15">
            <a:extLst>
              <a:ext uri="{FF2B5EF4-FFF2-40B4-BE49-F238E27FC236}">
                <a16:creationId xmlns:a16="http://schemas.microsoft.com/office/drawing/2014/main" id="{08BA3B0F-DFF4-7FD7-A6DC-CF443BFB0B6C}"/>
              </a:ext>
            </a:extLst>
          </p:cNvPr>
          <p:cNvSpPr txBox="1"/>
          <p:nvPr/>
        </p:nvSpPr>
        <p:spPr>
          <a:xfrm>
            <a:off x="5192486" y="4203947"/>
            <a:ext cx="6836228" cy="323165"/>
          </a:xfrm>
          <a:prstGeom prst="rect">
            <a:avLst/>
          </a:prstGeom>
          <a:noFill/>
        </p:spPr>
        <p:txBody>
          <a:bodyPr wrap="square" rtlCol="0">
            <a:spAutoFit/>
          </a:bodyPr>
          <a:lstStyle/>
          <a:p>
            <a:r>
              <a:rPr lang="en-US" sz="1500" dirty="0"/>
              <a:t>Comparison models based on accuracy and choose the model with the best accuracy</a:t>
            </a:r>
          </a:p>
        </p:txBody>
      </p:sp>
      <p:sp>
        <p:nvSpPr>
          <p:cNvPr id="17" name="TextBox 16">
            <a:extLst>
              <a:ext uri="{FF2B5EF4-FFF2-40B4-BE49-F238E27FC236}">
                <a16:creationId xmlns:a16="http://schemas.microsoft.com/office/drawing/2014/main" id="{04BA28A6-3310-4CF1-B19E-0C0906C70BDA}"/>
              </a:ext>
            </a:extLst>
          </p:cNvPr>
          <p:cNvSpPr txBox="1"/>
          <p:nvPr/>
        </p:nvSpPr>
        <p:spPr>
          <a:xfrm>
            <a:off x="5192486" y="3834548"/>
            <a:ext cx="5061857" cy="369332"/>
          </a:xfrm>
          <a:prstGeom prst="rect">
            <a:avLst/>
          </a:prstGeom>
          <a:noFill/>
        </p:spPr>
        <p:txBody>
          <a:bodyPr wrap="square" rtlCol="0">
            <a:spAutoFit/>
          </a:bodyPr>
          <a:lstStyle/>
          <a:p>
            <a:r>
              <a:rPr lang="en-US" dirty="0"/>
              <a:t>4. Model Comparison</a:t>
            </a:r>
          </a:p>
        </p:txBody>
      </p:sp>
      <p:cxnSp>
        <p:nvCxnSpPr>
          <p:cNvPr id="19" name="Straight Arrow Connector 18">
            <a:extLst>
              <a:ext uri="{FF2B5EF4-FFF2-40B4-BE49-F238E27FC236}">
                <a16:creationId xmlns:a16="http://schemas.microsoft.com/office/drawing/2014/main" id="{71E1CF2C-779A-02D0-8AFB-47F071B53998}"/>
              </a:ext>
            </a:extLst>
          </p:cNvPr>
          <p:cNvCxnSpPr/>
          <p:nvPr/>
        </p:nvCxnSpPr>
        <p:spPr>
          <a:xfrm>
            <a:off x="3592286" y="4203880"/>
            <a:ext cx="1415143" cy="67"/>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7" name="TextBox 6">
            <a:extLst>
              <a:ext uri="{FF2B5EF4-FFF2-40B4-BE49-F238E27FC236}">
                <a16:creationId xmlns:a16="http://schemas.microsoft.com/office/drawing/2014/main" id="{0D68ED9D-E3FC-8E25-F5F9-7E79F83F8ED0}"/>
              </a:ext>
            </a:extLst>
          </p:cNvPr>
          <p:cNvSpPr txBox="1"/>
          <p:nvPr/>
        </p:nvSpPr>
        <p:spPr>
          <a:xfrm>
            <a:off x="2492829" y="4909457"/>
            <a:ext cx="7707085" cy="369332"/>
          </a:xfrm>
          <a:prstGeom prst="rect">
            <a:avLst/>
          </a:prstGeom>
          <a:noFill/>
        </p:spPr>
        <p:txBody>
          <a:bodyPr wrap="square" rtlCol="0">
            <a:spAutoFit/>
          </a:bodyPr>
          <a:lstStyle/>
          <a:p>
            <a:r>
              <a:rPr lang="en-US" dirty="0"/>
              <a:t>It is observed that KSC and VAFB launch sites have similar number of successes. </a:t>
            </a:r>
          </a:p>
        </p:txBody>
      </p:sp>
      <p:pic>
        <p:nvPicPr>
          <p:cNvPr id="9" name="Picture 8" descr="A group of dots on a white background&#10;&#10;Description automatically generated">
            <a:extLst>
              <a:ext uri="{FF2B5EF4-FFF2-40B4-BE49-F238E27FC236}">
                <a16:creationId xmlns:a16="http://schemas.microsoft.com/office/drawing/2014/main" id="{E7FD76A9-F891-3204-EF83-DC58E8A0C533}"/>
              </a:ext>
            </a:extLst>
          </p:cNvPr>
          <p:cNvPicPr>
            <a:picLocks noChangeAspect="1"/>
          </p:cNvPicPr>
          <p:nvPr/>
        </p:nvPicPr>
        <p:blipFill>
          <a:blip r:embed="rId3"/>
          <a:stretch>
            <a:fillRect/>
          </a:stretch>
        </p:blipFill>
        <p:spPr>
          <a:xfrm>
            <a:off x="0" y="2237444"/>
            <a:ext cx="12192000" cy="238311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A white background with colorful dots&#10;&#10;Description automatically generated">
            <a:extLst>
              <a:ext uri="{FF2B5EF4-FFF2-40B4-BE49-F238E27FC236}">
                <a16:creationId xmlns:a16="http://schemas.microsoft.com/office/drawing/2014/main" id="{1D2B7921-CEB2-7528-DB95-6ACAD591B5CA}"/>
              </a:ext>
            </a:extLst>
          </p:cNvPr>
          <p:cNvPicPr>
            <a:picLocks noChangeAspect="1"/>
          </p:cNvPicPr>
          <p:nvPr/>
        </p:nvPicPr>
        <p:blipFill>
          <a:blip r:embed="rId3"/>
          <a:stretch>
            <a:fillRect/>
          </a:stretch>
        </p:blipFill>
        <p:spPr>
          <a:xfrm>
            <a:off x="0" y="2237444"/>
            <a:ext cx="12192000" cy="2383112"/>
          </a:xfrm>
          <a:prstGeom prst="rect">
            <a:avLst/>
          </a:prstGeom>
        </p:spPr>
      </p:pic>
      <p:sp>
        <p:nvSpPr>
          <p:cNvPr id="7" name="TextBox 6">
            <a:extLst>
              <a:ext uri="{FF2B5EF4-FFF2-40B4-BE49-F238E27FC236}">
                <a16:creationId xmlns:a16="http://schemas.microsoft.com/office/drawing/2014/main" id="{33EA64B2-BB70-1016-1B9C-46AE61DA7C56}"/>
              </a:ext>
            </a:extLst>
          </p:cNvPr>
          <p:cNvSpPr txBox="1"/>
          <p:nvPr/>
        </p:nvSpPr>
        <p:spPr>
          <a:xfrm>
            <a:off x="908803" y="5170714"/>
            <a:ext cx="10238015" cy="923330"/>
          </a:xfrm>
          <a:prstGeom prst="rect">
            <a:avLst/>
          </a:prstGeom>
          <a:noFill/>
        </p:spPr>
        <p:txBody>
          <a:bodyPr wrap="square" rtlCol="0">
            <a:spAutoFit/>
          </a:bodyPr>
          <a:lstStyle/>
          <a:p>
            <a:r>
              <a:rPr lang="en-US" dirty="0"/>
              <a:t>For all launch sites, it is observed that the number of successful launches increases with heavier payload masses. At the KSC launch site, there are also quite a few successes within the 2000-4000 kg payload range</a:t>
            </a:r>
          </a:p>
          <a:p>
            <a:endParaRPr lang="en-US" dirty="0"/>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descr="A graph of blue bars&#10;&#10;Description automatically generated with medium confidence">
            <a:extLst>
              <a:ext uri="{FF2B5EF4-FFF2-40B4-BE49-F238E27FC236}">
                <a16:creationId xmlns:a16="http://schemas.microsoft.com/office/drawing/2014/main" id="{1484B9D4-7769-A146-13DF-4A2D5EDED232}"/>
              </a:ext>
            </a:extLst>
          </p:cNvPr>
          <p:cNvPicPr>
            <a:picLocks noChangeAspect="1"/>
          </p:cNvPicPr>
          <p:nvPr/>
        </p:nvPicPr>
        <p:blipFill>
          <a:blip r:embed="rId3"/>
          <a:stretch>
            <a:fillRect/>
          </a:stretch>
        </p:blipFill>
        <p:spPr>
          <a:xfrm>
            <a:off x="3017514" y="1463035"/>
            <a:ext cx="5135886" cy="3851915"/>
          </a:xfrm>
          <a:prstGeom prst="rect">
            <a:avLst/>
          </a:prstGeom>
        </p:spPr>
      </p:pic>
      <p:sp>
        <p:nvSpPr>
          <p:cNvPr id="7" name="TextBox 6">
            <a:extLst>
              <a:ext uri="{FF2B5EF4-FFF2-40B4-BE49-F238E27FC236}">
                <a16:creationId xmlns:a16="http://schemas.microsoft.com/office/drawing/2014/main" id="{3AB83624-04FA-CFC7-3818-C9438E576510}"/>
              </a:ext>
            </a:extLst>
          </p:cNvPr>
          <p:cNvSpPr txBox="1"/>
          <p:nvPr/>
        </p:nvSpPr>
        <p:spPr>
          <a:xfrm>
            <a:off x="299357" y="5540829"/>
            <a:ext cx="11593286" cy="369332"/>
          </a:xfrm>
          <a:prstGeom prst="rect">
            <a:avLst/>
          </a:prstGeom>
          <a:noFill/>
        </p:spPr>
        <p:txBody>
          <a:bodyPr wrap="square" rtlCol="0">
            <a:spAutoFit/>
          </a:bodyPr>
          <a:lstStyle/>
          <a:p>
            <a:r>
              <a:rPr lang="en-US" dirty="0"/>
              <a:t>The ESL, GEO, HEO, SSO orbit types have 100 percent success rate, while the orbit type of SO as zero percent success rate</a:t>
            </a: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descr="A group of orange and blue dots&#10;&#10;Description automatically generated">
            <a:extLst>
              <a:ext uri="{FF2B5EF4-FFF2-40B4-BE49-F238E27FC236}">
                <a16:creationId xmlns:a16="http://schemas.microsoft.com/office/drawing/2014/main" id="{0C1B50B8-B242-0C3F-C11D-D20BFDED04F4}"/>
              </a:ext>
            </a:extLst>
          </p:cNvPr>
          <p:cNvPicPr>
            <a:picLocks noChangeAspect="1"/>
          </p:cNvPicPr>
          <p:nvPr/>
        </p:nvPicPr>
        <p:blipFill>
          <a:blip r:embed="rId3"/>
          <a:stretch>
            <a:fillRect/>
          </a:stretch>
        </p:blipFill>
        <p:spPr>
          <a:xfrm>
            <a:off x="0" y="2237444"/>
            <a:ext cx="12192000" cy="2383112"/>
          </a:xfrm>
          <a:prstGeom prst="rect">
            <a:avLst/>
          </a:prstGeom>
        </p:spPr>
      </p:pic>
      <p:sp>
        <p:nvSpPr>
          <p:cNvPr id="7" name="TextBox 6">
            <a:extLst>
              <a:ext uri="{FF2B5EF4-FFF2-40B4-BE49-F238E27FC236}">
                <a16:creationId xmlns:a16="http://schemas.microsoft.com/office/drawing/2014/main" id="{EA89BF1E-C8F1-18CB-809C-16C6C4DFD67B}"/>
              </a:ext>
            </a:extLst>
          </p:cNvPr>
          <p:cNvSpPr txBox="1"/>
          <p:nvPr/>
        </p:nvSpPr>
        <p:spPr>
          <a:xfrm>
            <a:off x="870857" y="5018665"/>
            <a:ext cx="10450285" cy="369332"/>
          </a:xfrm>
          <a:prstGeom prst="rect">
            <a:avLst/>
          </a:prstGeom>
          <a:noFill/>
        </p:spPr>
        <p:txBody>
          <a:bodyPr wrap="square" rtlCol="0">
            <a:spAutoFit/>
          </a:bodyPr>
          <a:lstStyle/>
          <a:p>
            <a:r>
              <a:rPr lang="en-US" dirty="0"/>
              <a:t>It is observed that those orbit types with 100 percent and zero percent success rates have small sample sizes.  </a:t>
            </a: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descr="A white background with black and orange dots&#10;&#10;Description automatically generated">
            <a:extLst>
              <a:ext uri="{FF2B5EF4-FFF2-40B4-BE49-F238E27FC236}">
                <a16:creationId xmlns:a16="http://schemas.microsoft.com/office/drawing/2014/main" id="{D15DF8B0-0641-30CD-AED7-6C47FA2C9F86}"/>
              </a:ext>
            </a:extLst>
          </p:cNvPr>
          <p:cNvPicPr>
            <a:picLocks noChangeAspect="1"/>
          </p:cNvPicPr>
          <p:nvPr/>
        </p:nvPicPr>
        <p:blipFill>
          <a:blip r:embed="rId3"/>
          <a:stretch>
            <a:fillRect/>
          </a:stretch>
        </p:blipFill>
        <p:spPr>
          <a:xfrm>
            <a:off x="0" y="2237444"/>
            <a:ext cx="12192000" cy="2383112"/>
          </a:xfrm>
          <a:prstGeom prst="rect">
            <a:avLst/>
          </a:prstGeom>
        </p:spPr>
      </p:pic>
      <p:sp>
        <p:nvSpPr>
          <p:cNvPr id="7" name="TextBox 6">
            <a:extLst>
              <a:ext uri="{FF2B5EF4-FFF2-40B4-BE49-F238E27FC236}">
                <a16:creationId xmlns:a16="http://schemas.microsoft.com/office/drawing/2014/main" id="{0BEC8B34-457C-40BD-4556-6270CD28DF50}"/>
              </a:ext>
            </a:extLst>
          </p:cNvPr>
          <p:cNvSpPr txBox="1"/>
          <p:nvPr/>
        </p:nvSpPr>
        <p:spPr>
          <a:xfrm>
            <a:off x="217714" y="5203371"/>
            <a:ext cx="11756572" cy="646331"/>
          </a:xfrm>
          <a:prstGeom prst="rect">
            <a:avLst/>
          </a:prstGeom>
          <a:noFill/>
        </p:spPr>
        <p:txBody>
          <a:bodyPr wrap="square" rtlCol="0">
            <a:spAutoFit/>
          </a:bodyPr>
          <a:lstStyle/>
          <a:p>
            <a:r>
              <a:rPr lang="en-US" dirty="0"/>
              <a:t>Payload mass significantly impacts certain orbit types. Specifically, ES-L1, SSO, and HEO orbits show higher success rates with smaller payload masses, while PO, LEO, and VLEO orbits tend to be more successful with larger payload masses.</a:t>
            </a: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descr="A graph with blue lines and dots&#10;&#10;Description automatically generated">
            <a:extLst>
              <a:ext uri="{FF2B5EF4-FFF2-40B4-BE49-F238E27FC236}">
                <a16:creationId xmlns:a16="http://schemas.microsoft.com/office/drawing/2014/main" id="{EE7E4C40-5EDC-C2E3-D729-2098F5EE9491}"/>
              </a:ext>
            </a:extLst>
          </p:cNvPr>
          <p:cNvPicPr>
            <a:picLocks noChangeAspect="1"/>
          </p:cNvPicPr>
          <p:nvPr/>
        </p:nvPicPr>
        <p:blipFill>
          <a:blip r:embed="rId3"/>
          <a:stretch>
            <a:fillRect/>
          </a:stretch>
        </p:blipFill>
        <p:spPr>
          <a:xfrm>
            <a:off x="3281691" y="1517465"/>
            <a:ext cx="4572704" cy="3429528"/>
          </a:xfrm>
          <a:prstGeom prst="rect">
            <a:avLst/>
          </a:prstGeom>
        </p:spPr>
      </p:pic>
      <p:sp>
        <p:nvSpPr>
          <p:cNvPr id="8" name="TextBox 7">
            <a:extLst>
              <a:ext uri="{FF2B5EF4-FFF2-40B4-BE49-F238E27FC236}">
                <a16:creationId xmlns:a16="http://schemas.microsoft.com/office/drawing/2014/main" id="{58316DE8-B5AA-867F-8015-EA616114A4FF}"/>
              </a:ext>
            </a:extLst>
          </p:cNvPr>
          <p:cNvSpPr txBox="1"/>
          <p:nvPr/>
        </p:nvSpPr>
        <p:spPr>
          <a:xfrm>
            <a:off x="244929" y="5217663"/>
            <a:ext cx="11702142" cy="646331"/>
          </a:xfrm>
          <a:prstGeom prst="rect">
            <a:avLst/>
          </a:prstGeom>
          <a:noFill/>
        </p:spPr>
        <p:txBody>
          <a:bodyPr wrap="square" rtlCol="0">
            <a:spAutoFit/>
          </a:bodyPr>
          <a:lstStyle/>
          <a:p>
            <a:r>
              <a:rPr lang="en-US" dirty="0"/>
              <a:t>It can be observed that as the years have gone on the success rate has increased; however, it is also observed that there was a slight decrease success rate in 2018. </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8" name="TextBox 7">
            <a:extLst>
              <a:ext uri="{FF2B5EF4-FFF2-40B4-BE49-F238E27FC236}">
                <a16:creationId xmlns:a16="http://schemas.microsoft.com/office/drawing/2014/main" id="{784573B7-FE84-8BD0-E412-348F674B5729}"/>
              </a:ext>
            </a:extLst>
          </p:cNvPr>
          <p:cNvSpPr txBox="1"/>
          <p:nvPr/>
        </p:nvSpPr>
        <p:spPr>
          <a:xfrm>
            <a:off x="770010" y="1796534"/>
            <a:ext cx="8534400" cy="369332"/>
          </a:xfrm>
          <a:prstGeom prst="rect">
            <a:avLst/>
          </a:prstGeom>
          <a:noFill/>
        </p:spPr>
        <p:txBody>
          <a:bodyPr wrap="square" rtlCol="0">
            <a:spAutoFit/>
          </a:bodyPr>
          <a:lstStyle/>
          <a:p>
            <a:r>
              <a:rPr lang="en-US" dirty="0"/>
              <a:t>%</a:t>
            </a:r>
            <a:r>
              <a:rPr lang="en-US" dirty="0" err="1"/>
              <a:t>sql</a:t>
            </a:r>
            <a:r>
              <a:rPr lang="en-US" dirty="0"/>
              <a:t> SELECT DISTINCT </a:t>
            </a:r>
            <a:r>
              <a:rPr lang="en-US" dirty="0" err="1"/>
              <a:t>Launch_Site</a:t>
            </a:r>
            <a:r>
              <a:rPr lang="en-US" dirty="0"/>
              <a:t> FROM SPACEXTBL</a:t>
            </a:r>
          </a:p>
        </p:txBody>
      </p:sp>
      <p:sp>
        <p:nvSpPr>
          <p:cNvPr id="9" name="TextBox 8">
            <a:extLst>
              <a:ext uri="{FF2B5EF4-FFF2-40B4-BE49-F238E27FC236}">
                <a16:creationId xmlns:a16="http://schemas.microsoft.com/office/drawing/2014/main" id="{FCFC5F62-E137-7F61-48DB-E9B56818F030}"/>
              </a:ext>
            </a:extLst>
          </p:cNvPr>
          <p:cNvSpPr txBox="1"/>
          <p:nvPr/>
        </p:nvSpPr>
        <p:spPr>
          <a:xfrm>
            <a:off x="770010" y="2677886"/>
            <a:ext cx="6392789" cy="369332"/>
          </a:xfrm>
          <a:prstGeom prst="rect">
            <a:avLst/>
          </a:prstGeom>
          <a:noFill/>
        </p:spPr>
        <p:txBody>
          <a:bodyPr wrap="square" rtlCol="0">
            <a:spAutoFit/>
          </a:bodyPr>
          <a:lstStyle/>
          <a:p>
            <a:r>
              <a:rPr lang="en-US" dirty="0"/>
              <a:t>Result: CCAFS LC-40, VAFB SLC-4E, KSC LC-39A, and CCAFS SLC-40</a:t>
            </a:r>
          </a:p>
        </p:txBody>
      </p:sp>
      <p:sp>
        <p:nvSpPr>
          <p:cNvPr id="10" name="TextBox 9">
            <a:extLst>
              <a:ext uri="{FF2B5EF4-FFF2-40B4-BE49-F238E27FC236}">
                <a16:creationId xmlns:a16="http://schemas.microsoft.com/office/drawing/2014/main" id="{8643CAEE-CB47-0F62-604B-59E3B528880A}"/>
              </a:ext>
            </a:extLst>
          </p:cNvPr>
          <p:cNvSpPr txBox="1"/>
          <p:nvPr/>
        </p:nvSpPr>
        <p:spPr>
          <a:xfrm>
            <a:off x="770010" y="3441451"/>
            <a:ext cx="7228114" cy="369332"/>
          </a:xfrm>
          <a:prstGeom prst="rect">
            <a:avLst/>
          </a:prstGeom>
          <a:noFill/>
        </p:spPr>
        <p:txBody>
          <a:bodyPr wrap="square" rtlCol="0">
            <a:spAutoFit/>
          </a:bodyPr>
          <a:lstStyle/>
          <a:p>
            <a:r>
              <a:rPr lang="en-US" dirty="0"/>
              <a:t>Using the keyword distinct removes all duplicate values for </a:t>
            </a:r>
            <a:r>
              <a:rPr lang="en-US" dirty="0" err="1"/>
              <a:t>Launch_Site</a:t>
            </a:r>
            <a:endParaRPr lang="en-US" dirty="0"/>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TextBox 1">
            <a:extLst>
              <a:ext uri="{FF2B5EF4-FFF2-40B4-BE49-F238E27FC236}">
                <a16:creationId xmlns:a16="http://schemas.microsoft.com/office/drawing/2014/main" id="{DD9055D2-96D0-AE45-BC63-BB3BE0847678}"/>
              </a:ext>
            </a:extLst>
          </p:cNvPr>
          <p:cNvSpPr txBox="1"/>
          <p:nvPr/>
        </p:nvSpPr>
        <p:spPr>
          <a:xfrm>
            <a:off x="734028" y="1392434"/>
            <a:ext cx="8360228" cy="369332"/>
          </a:xfrm>
          <a:prstGeom prst="rect">
            <a:avLst/>
          </a:prstGeom>
          <a:noFill/>
        </p:spPr>
        <p:txBody>
          <a:bodyPr wrap="square" rtlCol="0">
            <a:spAutoFit/>
          </a:bodyPr>
          <a:lstStyle/>
          <a:p>
            <a:r>
              <a:rPr lang="en-US" dirty="0"/>
              <a:t>%</a:t>
            </a:r>
            <a:r>
              <a:rPr lang="en-US" dirty="0" err="1"/>
              <a:t>sql</a:t>
            </a:r>
            <a:r>
              <a:rPr lang="en-US" dirty="0"/>
              <a:t> SELECT * FROM SPACEXTBL WHERE “LAUNCH_SITE” LIKE ‘CCA%’</a:t>
            </a:r>
          </a:p>
        </p:txBody>
      </p:sp>
      <p:graphicFrame>
        <p:nvGraphicFramePr>
          <p:cNvPr id="7" name="Table 6">
            <a:extLst>
              <a:ext uri="{FF2B5EF4-FFF2-40B4-BE49-F238E27FC236}">
                <a16:creationId xmlns:a16="http://schemas.microsoft.com/office/drawing/2014/main" id="{BEBA9D96-C438-C4D8-194E-D149A75AC9A4}"/>
              </a:ext>
            </a:extLst>
          </p:cNvPr>
          <p:cNvGraphicFramePr>
            <a:graphicFrameLocks noGrp="1"/>
          </p:cNvGraphicFramePr>
          <p:nvPr>
            <p:extLst>
              <p:ext uri="{D42A27DB-BD31-4B8C-83A1-F6EECF244321}">
                <p14:modId xmlns:p14="http://schemas.microsoft.com/office/powerpoint/2010/main" val="3459980059"/>
              </p:ext>
            </p:extLst>
          </p:nvPr>
        </p:nvGraphicFramePr>
        <p:xfrm>
          <a:off x="734028" y="1738210"/>
          <a:ext cx="6994830" cy="4190436"/>
        </p:xfrm>
        <a:graphic>
          <a:graphicData uri="http://schemas.openxmlformats.org/drawingml/2006/table">
            <a:tbl>
              <a:tblPr/>
              <a:tblGrid>
                <a:gridCol w="699483">
                  <a:extLst>
                    <a:ext uri="{9D8B030D-6E8A-4147-A177-3AD203B41FA5}">
                      <a16:colId xmlns:a16="http://schemas.microsoft.com/office/drawing/2014/main" val="2658215286"/>
                    </a:ext>
                  </a:extLst>
                </a:gridCol>
                <a:gridCol w="699483">
                  <a:extLst>
                    <a:ext uri="{9D8B030D-6E8A-4147-A177-3AD203B41FA5}">
                      <a16:colId xmlns:a16="http://schemas.microsoft.com/office/drawing/2014/main" val="2917197869"/>
                    </a:ext>
                  </a:extLst>
                </a:gridCol>
                <a:gridCol w="699483">
                  <a:extLst>
                    <a:ext uri="{9D8B030D-6E8A-4147-A177-3AD203B41FA5}">
                      <a16:colId xmlns:a16="http://schemas.microsoft.com/office/drawing/2014/main" val="2851905628"/>
                    </a:ext>
                  </a:extLst>
                </a:gridCol>
                <a:gridCol w="699483">
                  <a:extLst>
                    <a:ext uri="{9D8B030D-6E8A-4147-A177-3AD203B41FA5}">
                      <a16:colId xmlns:a16="http://schemas.microsoft.com/office/drawing/2014/main" val="3609598218"/>
                    </a:ext>
                  </a:extLst>
                </a:gridCol>
                <a:gridCol w="699483">
                  <a:extLst>
                    <a:ext uri="{9D8B030D-6E8A-4147-A177-3AD203B41FA5}">
                      <a16:colId xmlns:a16="http://schemas.microsoft.com/office/drawing/2014/main" val="2106980251"/>
                    </a:ext>
                  </a:extLst>
                </a:gridCol>
                <a:gridCol w="699483">
                  <a:extLst>
                    <a:ext uri="{9D8B030D-6E8A-4147-A177-3AD203B41FA5}">
                      <a16:colId xmlns:a16="http://schemas.microsoft.com/office/drawing/2014/main" val="2571262625"/>
                    </a:ext>
                  </a:extLst>
                </a:gridCol>
                <a:gridCol w="699483">
                  <a:extLst>
                    <a:ext uri="{9D8B030D-6E8A-4147-A177-3AD203B41FA5}">
                      <a16:colId xmlns:a16="http://schemas.microsoft.com/office/drawing/2014/main" val="3103582539"/>
                    </a:ext>
                  </a:extLst>
                </a:gridCol>
                <a:gridCol w="699483">
                  <a:extLst>
                    <a:ext uri="{9D8B030D-6E8A-4147-A177-3AD203B41FA5}">
                      <a16:colId xmlns:a16="http://schemas.microsoft.com/office/drawing/2014/main" val="1453689461"/>
                    </a:ext>
                  </a:extLst>
                </a:gridCol>
                <a:gridCol w="699483">
                  <a:extLst>
                    <a:ext uri="{9D8B030D-6E8A-4147-A177-3AD203B41FA5}">
                      <a16:colId xmlns:a16="http://schemas.microsoft.com/office/drawing/2014/main" val="357131910"/>
                    </a:ext>
                  </a:extLst>
                </a:gridCol>
                <a:gridCol w="699483">
                  <a:extLst>
                    <a:ext uri="{9D8B030D-6E8A-4147-A177-3AD203B41FA5}">
                      <a16:colId xmlns:a16="http://schemas.microsoft.com/office/drawing/2014/main" val="244216894"/>
                    </a:ext>
                  </a:extLst>
                </a:gridCol>
              </a:tblGrid>
              <a:tr h="352818">
                <a:tc>
                  <a:txBody>
                    <a:bodyPr/>
                    <a:lstStyle/>
                    <a:p>
                      <a:pPr algn="r" fontAlgn="ctr"/>
                      <a:r>
                        <a:rPr lang="en-US" sz="1100" b="1">
                          <a:effectLst/>
                        </a:rPr>
                        <a:t>Date</a:t>
                      </a:r>
                    </a:p>
                  </a:txBody>
                  <a:tcPr marL="55786" marR="55786" marT="27893" marB="27893" anchor="ctr">
                    <a:lnL>
                      <a:noFill/>
                    </a:lnL>
                    <a:lnR>
                      <a:noFill/>
                    </a:lnR>
                    <a:lnT>
                      <a:noFill/>
                    </a:lnT>
                    <a:lnB>
                      <a:noFill/>
                    </a:lnB>
                    <a:noFill/>
                  </a:tcPr>
                </a:tc>
                <a:tc>
                  <a:txBody>
                    <a:bodyPr/>
                    <a:lstStyle/>
                    <a:p>
                      <a:pPr algn="r" fontAlgn="ctr"/>
                      <a:r>
                        <a:rPr lang="en-US" sz="1100" b="1" dirty="0">
                          <a:effectLst/>
                        </a:rPr>
                        <a:t>Time (UTC)</a:t>
                      </a:r>
                    </a:p>
                  </a:txBody>
                  <a:tcPr marL="55786" marR="55786" marT="27893" marB="27893" anchor="ctr">
                    <a:lnL>
                      <a:noFill/>
                    </a:lnL>
                    <a:lnR>
                      <a:noFill/>
                    </a:lnR>
                    <a:lnT>
                      <a:noFill/>
                    </a:lnT>
                    <a:lnB>
                      <a:noFill/>
                    </a:lnB>
                    <a:noFill/>
                  </a:tcPr>
                </a:tc>
                <a:tc>
                  <a:txBody>
                    <a:bodyPr/>
                    <a:lstStyle/>
                    <a:p>
                      <a:pPr algn="r" fontAlgn="ctr"/>
                      <a:r>
                        <a:rPr lang="en-US" sz="1100" b="1">
                          <a:effectLst/>
                        </a:rPr>
                        <a:t>Booster_Version</a:t>
                      </a:r>
                    </a:p>
                  </a:txBody>
                  <a:tcPr marL="55786" marR="55786" marT="27893" marB="27893" anchor="ctr">
                    <a:lnL>
                      <a:noFill/>
                    </a:lnL>
                    <a:lnR>
                      <a:noFill/>
                    </a:lnR>
                    <a:lnT>
                      <a:noFill/>
                    </a:lnT>
                    <a:lnB>
                      <a:noFill/>
                    </a:lnB>
                    <a:noFill/>
                  </a:tcPr>
                </a:tc>
                <a:tc>
                  <a:txBody>
                    <a:bodyPr/>
                    <a:lstStyle/>
                    <a:p>
                      <a:pPr algn="r" fontAlgn="ctr"/>
                      <a:r>
                        <a:rPr lang="en-US" sz="1100" b="1">
                          <a:effectLst/>
                        </a:rPr>
                        <a:t>Launch_Site</a:t>
                      </a:r>
                    </a:p>
                  </a:txBody>
                  <a:tcPr marL="55786" marR="55786" marT="27893" marB="27893" anchor="ctr">
                    <a:lnL>
                      <a:noFill/>
                    </a:lnL>
                    <a:lnR>
                      <a:noFill/>
                    </a:lnR>
                    <a:lnT>
                      <a:noFill/>
                    </a:lnT>
                    <a:lnB>
                      <a:noFill/>
                    </a:lnB>
                    <a:noFill/>
                  </a:tcPr>
                </a:tc>
                <a:tc>
                  <a:txBody>
                    <a:bodyPr/>
                    <a:lstStyle/>
                    <a:p>
                      <a:pPr algn="r" fontAlgn="ctr"/>
                      <a:r>
                        <a:rPr lang="en-US" sz="1100" b="1">
                          <a:effectLst/>
                        </a:rPr>
                        <a:t>Payload</a:t>
                      </a:r>
                    </a:p>
                  </a:txBody>
                  <a:tcPr marL="55786" marR="55786" marT="27893" marB="27893" anchor="ctr">
                    <a:lnL>
                      <a:noFill/>
                    </a:lnL>
                    <a:lnR>
                      <a:noFill/>
                    </a:lnR>
                    <a:lnT>
                      <a:noFill/>
                    </a:lnT>
                    <a:lnB>
                      <a:noFill/>
                    </a:lnB>
                    <a:noFill/>
                  </a:tcPr>
                </a:tc>
                <a:tc>
                  <a:txBody>
                    <a:bodyPr/>
                    <a:lstStyle/>
                    <a:p>
                      <a:pPr algn="r" fontAlgn="ctr"/>
                      <a:r>
                        <a:rPr lang="en-US" sz="1100" b="1">
                          <a:effectLst/>
                        </a:rPr>
                        <a:t>PAYLOAD_MASS__KG_</a:t>
                      </a:r>
                    </a:p>
                  </a:txBody>
                  <a:tcPr marL="55786" marR="55786" marT="27893" marB="27893" anchor="ctr">
                    <a:lnL>
                      <a:noFill/>
                    </a:lnL>
                    <a:lnR>
                      <a:noFill/>
                    </a:lnR>
                    <a:lnT>
                      <a:noFill/>
                    </a:lnT>
                    <a:lnB>
                      <a:noFill/>
                    </a:lnB>
                    <a:noFill/>
                  </a:tcPr>
                </a:tc>
                <a:tc>
                  <a:txBody>
                    <a:bodyPr/>
                    <a:lstStyle/>
                    <a:p>
                      <a:pPr algn="r" fontAlgn="ctr"/>
                      <a:r>
                        <a:rPr lang="en-US" sz="1100" b="1">
                          <a:effectLst/>
                        </a:rPr>
                        <a:t>Orbit</a:t>
                      </a:r>
                    </a:p>
                  </a:txBody>
                  <a:tcPr marL="55786" marR="55786" marT="27893" marB="27893" anchor="ctr">
                    <a:lnL>
                      <a:noFill/>
                    </a:lnL>
                    <a:lnR>
                      <a:noFill/>
                    </a:lnR>
                    <a:lnT>
                      <a:noFill/>
                    </a:lnT>
                    <a:lnB>
                      <a:noFill/>
                    </a:lnB>
                    <a:noFill/>
                  </a:tcPr>
                </a:tc>
                <a:tc>
                  <a:txBody>
                    <a:bodyPr/>
                    <a:lstStyle/>
                    <a:p>
                      <a:pPr algn="r" fontAlgn="ctr"/>
                      <a:r>
                        <a:rPr lang="en-US" sz="1100" b="1">
                          <a:effectLst/>
                        </a:rPr>
                        <a:t>Customer</a:t>
                      </a:r>
                    </a:p>
                  </a:txBody>
                  <a:tcPr marL="55786" marR="55786" marT="27893" marB="27893" anchor="ctr">
                    <a:lnL>
                      <a:noFill/>
                    </a:lnL>
                    <a:lnR>
                      <a:noFill/>
                    </a:lnR>
                    <a:lnT>
                      <a:noFill/>
                    </a:lnT>
                    <a:lnB>
                      <a:noFill/>
                    </a:lnB>
                    <a:noFill/>
                  </a:tcPr>
                </a:tc>
                <a:tc>
                  <a:txBody>
                    <a:bodyPr/>
                    <a:lstStyle/>
                    <a:p>
                      <a:pPr algn="r" fontAlgn="ctr"/>
                      <a:r>
                        <a:rPr lang="en-US" sz="1100" b="1" dirty="0" err="1">
                          <a:effectLst/>
                        </a:rPr>
                        <a:t>Mission_Outcome</a:t>
                      </a:r>
                      <a:endParaRPr lang="en-US" sz="1100" b="1" dirty="0">
                        <a:effectLst/>
                      </a:endParaRPr>
                    </a:p>
                  </a:txBody>
                  <a:tcPr marL="55786" marR="55786" marT="27893" marB="27893" anchor="ctr">
                    <a:lnL>
                      <a:noFill/>
                    </a:lnL>
                    <a:lnR>
                      <a:noFill/>
                    </a:lnR>
                    <a:lnT>
                      <a:noFill/>
                    </a:lnT>
                    <a:lnB>
                      <a:noFill/>
                    </a:lnB>
                    <a:noFill/>
                  </a:tcPr>
                </a:tc>
                <a:tc>
                  <a:txBody>
                    <a:bodyPr/>
                    <a:lstStyle/>
                    <a:p>
                      <a:pPr algn="r" fontAlgn="ctr"/>
                      <a:r>
                        <a:rPr lang="en-US" sz="1100" b="1">
                          <a:effectLst/>
                        </a:rPr>
                        <a:t>Landing_Outcome</a:t>
                      </a:r>
                    </a:p>
                  </a:txBody>
                  <a:tcPr marL="55786" marR="55786" marT="27893" marB="27893" anchor="ctr">
                    <a:lnL>
                      <a:noFill/>
                    </a:lnL>
                    <a:lnR>
                      <a:noFill/>
                    </a:lnR>
                    <a:lnT>
                      <a:noFill/>
                    </a:lnT>
                    <a:lnB>
                      <a:noFill/>
                    </a:lnB>
                    <a:noFill/>
                  </a:tcPr>
                </a:tc>
                <a:extLst>
                  <a:ext uri="{0D108BD9-81ED-4DB2-BD59-A6C34878D82A}">
                    <a16:rowId xmlns:a16="http://schemas.microsoft.com/office/drawing/2014/main" val="1013795312"/>
                  </a:ext>
                </a:extLst>
              </a:tr>
              <a:tr h="564509">
                <a:tc>
                  <a:txBody>
                    <a:bodyPr/>
                    <a:lstStyle/>
                    <a:p>
                      <a:pPr algn="r" fontAlgn="ctr"/>
                      <a:r>
                        <a:rPr lang="en-US" sz="1100">
                          <a:effectLst/>
                        </a:rPr>
                        <a:t>2010-06-04</a:t>
                      </a:r>
                    </a:p>
                  </a:txBody>
                  <a:tcPr marL="55786" marR="55786" marT="27893" marB="27893" anchor="ctr">
                    <a:lnL>
                      <a:noFill/>
                    </a:lnL>
                    <a:lnR>
                      <a:noFill/>
                    </a:lnR>
                    <a:lnT>
                      <a:noFill/>
                    </a:lnT>
                    <a:lnB>
                      <a:noFill/>
                    </a:lnB>
                    <a:noFill/>
                  </a:tcPr>
                </a:tc>
                <a:tc>
                  <a:txBody>
                    <a:bodyPr/>
                    <a:lstStyle/>
                    <a:p>
                      <a:pPr algn="r" fontAlgn="ctr"/>
                      <a:r>
                        <a:rPr lang="en-US" sz="1100">
                          <a:effectLst/>
                        </a:rPr>
                        <a:t>18:45:00</a:t>
                      </a:r>
                    </a:p>
                  </a:txBody>
                  <a:tcPr marL="55786" marR="55786" marT="27893" marB="27893" anchor="ctr">
                    <a:lnL>
                      <a:noFill/>
                    </a:lnL>
                    <a:lnR>
                      <a:noFill/>
                    </a:lnR>
                    <a:lnT>
                      <a:noFill/>
                    </a:lnT>
                    <a:lnB>
                      <a:noFill/>
                    </a:lnB>
                    <a:noFill/>
                  </a:tcPr>
                </a:tc>
                <a:tc>
                  <a:txBody>
                    <a:bodyPr/>
                    <a:lstStyle/>
                    <a:p>
                      <a:pPr algn="r" fontAlgn="ctr"/>
                      <a:r>
                        <a:rPr lang="en-US" sz="1100">
                          <a:effectLst/>
                        </a:rPr>
                        <a:t>F9 v1.0 B0003</a:t>
                      </a:r>
                    </a:p>
                  </a:txBody>
                  <a:tcPr marL="55786" marR="55786" marT="27893" marB="27893" anchor="ctr">
                    <a:lnL>
                      <a:noFill/>
                    </a:lnL>
                    <a:lnR>
                      <a:noFill/>
                    </a:lnR>
                    <a:lnT>
                      <a:noFill/>
                    </a:lnT>
                    <a:lnB>
                      <a:noFill/>
                    </a:lnB>
                    <a:noFill/>
                  </a:tcPr>
                </a:tc>
                <a:tc>
                  <a:txBody>
                    <a:bodyPr/>
                    <a:lstStyle/>
                    <a:p>
                      <a:pPr algn="r" fontAlgn="ctr"/>
                      <a:r>
                        <a:rPr lang="en-US" sz="1100">
                          <a:effectLst/>
                        </a:rPr>
                        <a:t>CCAFS LC-40</a:t>
                      </a:r>
                    </a:p>
                  </a:txBody>
                  <a:tcPr marL="55786" marR="55786" marT="27893" marB="27893" anchor="ctr">
                    <a:lnL>
                      <a:noFill/>
                    </a:lnL>
                    <a:lnR>
                      <a:noFill/>
                    </a:lnR>
                    <a:lnT>
                      <a:noFill/>
                    </a:lnT>
                    <a:lnB>
                      <a:noFill/>
                    </a:lnB>
                    <a:noFill/>
                  </a:tcPr>
                </a:tc>
                <a:tc>
                  <a:txBody>
                    <a:bodyPr/>
                    <a:lstStyle/>
                    <a:p>
                      <a:pPr algn="r" fontAlgn="ctr"/>
                      <a:r>
                        <a:rPr lang="en-US" sz="1100">
                          <a:effectLst/>
                        </a:rPr>
                        <a:t>Dragon Spacecraft Qualification Unit</a:t>
                      </a:r>
                    </a:p>
                  </a:txBody>
                  <a:tcPr marL="55786" marR="55786" marT="27893" marB="27893" anchor="ctr">
                    <a:lnL>
                      <a:noFill/>
                    </a:lnL>
                    <a:lnR>
                      <a:noFill/>
                    </a:lnR>
                    <a:lnT>
                      <a:noFill/>
                    </a:lnT>
                    <a:lnB>
                      <a:noFill/>
                    </a:lnB>
                    <a:noFill/>
                  </a:tcPr>
                </a:tc>
                <a:tc>
                  <a:txBody>
                    <a:bodyPr/>
                    <a:lstStyle/>
                    <a:p>
                      <a:pPr algn="r" fontAlgn="ctr"/>
                      <a:r>
                        <a:rPr lang="en-US" sz="1100">
                          <a:effectLst/>
                        </a:rPr>
                        <a:t>0</a:t>
                      </a:r>
                    </a:p>
                  </a:txBody>
                  <a:tcPr marL="55786" marR="55786" marT="27893" marB="27893" anchor="ctr">
                    <a:lnL>
                      <a:noFill/>
                    </a:lnL>
                    <a:lnR>
                      <a:noFill/>
                    </a:lnR>
                    <a:lnT>
                      <a:noFill/>
                    </a:lnT>
                    <a:lnB>
                      <a:noFill/>
                    </a:lnB>
                    <a:noFill/>
                  </a:tcPr>
                </a:tc>
                <a:tc>
                  <a:txBody>
                    <a:bodyPr/>
                    <a:lstStyle/>
                    <a:p>
                      <a:pPr algn="r" fontAlgn="ctr"/>
                      <a:r>
                        <a:rPr lang="en-US" sz="1100">
                          <a:effectLst/>
                        </a:rPr>
                        <a:t>LEO</a:t>
                      </a:r>
                    </a:p>
                  </a:txBody>
                  <a:tcPr marL="55786" marR="55786" marT="27893" marB="27893" anchor="ctr">
                    <a:lnL>
                      <a:noFill/>
                    </a:lnL>
                    <a:lnR>
                      <a:noFill/>
                    </a:lnR>
                    <a:lnT>
                      <a:noFill/>
                    </a:lnT>
                    <a:lnB>
                      <a:noFill/>
                    </a:lnB>
                    <a:noFill/>
                  </a:tcPr>
                </a:tc>
                <a:tc>
                  <a:txBody>
                    <a:bodyPr/>
                    <a:lstStyle/>
                    <a:p>
                      <a:pPr algn="r" fontAlgn="ctr"/>
                      <a:r>
                        <a:rPr lang="en-US" sz="1100">
                          <a:effectLst/>
                        </a:rPr>
                        <a:t>SpaceX</a:t>
                      </a:r>
                    </a:p>
                  </a:txBody>
                  <a:tcPr marL="55786" marR="55786" marT="27893" marB="27893" anchor="ctr">
                    <a:lnL>
                      <a:noFill/>
                    </a:lnL>
                    <a:lnR>
                      <a:noFill/>
                    </a:lnR>
                    <a:lnT>
                      <a:noFill/>
                    </a:lnT>
                    <a:lnB>
                      <a:noFill/>
                    </a:lnB>
                    <a:noFill/>
                  </a:tcPr>
                </a:tc>
                <a:tc>
                  <a:txBody>
                    <a:bodyPr/>
                    <a:lstStyle/>
                    <a:p>
                      <a:pPr algn="r" fontAlgn="ctr"/>
                      <a:r>
                        <a:rPr lang="en-US" sz="1100">
                          <a:effectLst/>
                        </a:rPr>
                        <a:t>Success</a:t>
                      </a:r>
                    </a:p>
                  </a:txBody>
                  <a:tcPr marL="55786" marR="55786" marT="27893" marB="27893" anchor="ctr">
                    <a:lnL>
                      <a:noFill/>
                    </a:lnL>
                    <a:lnR>
                      <a:noFill/>
                    </a:lnR>
                    <a:lnT>
                      <a:noFill/>
                    </a:lnT>
                    <a:lnB>
                      <a:noFill/>
                    </a:lnB>
                    <a:noFill/>
                  </a:tcPr>
                </a:tc>
                <a:tc>
                  <a:txBody>
                    <a:bodyPr/>
                    <a:lstStyle/>
                    <a:p>
                      <a:pPr algn="r" fontAlgn="ctr"/>
                      <a:r>
                        <a:rPr lang="en-US" sz="1100">
                          <a:effectLst/>
                        </a:rPr>
                        <a:t>Failure (parachute)</a:t>
                      </a:r>
                    </a:p>
                  </a:txBody>
                  <a:tcPr marL="55786" marR="55786" marT="27893" marB="27893" anchor="ctr">
                    <a:lnL>
                      <a:noFill/>
                    </a:lnL>
                    <a:lnR>
                      <a:noFill/>
                    </a:lnR>
                    <a:lnT>
                      <a:noFill/>
                    </a:lnT>
                    <a:lnB>
                      <a:noFill/>
                    </a:lnB>
                    <a:noFill/>
                  </a:tcPr>
                </a:tc>
                <a:extLst>
                  <a:ext uri="{0D108BD9-81ED-4DB2-BD59-A6C34878D82A}">
                    <a16:rowId xmlns:a16="http://schemas.microsoft.com/office/drawing/2014/main" val="2817272725"/>
                  </a:ext>
                </a:extLst>
              </a:tr>
              <a:tr h="987891">
                <a:tc>
                  <a:txBody>
                    <a:bodyPr/>
                    <a:lstStyle/>
                    <a:p>
                      <a:pPr algn="r" fontAlgn="ctr"/>
                      <a:r>
                        <a:rPr lang="en-US" sz="1100">
                          <a:effectLst/>
                        </a:rPr>
                        <a:t>2010-12-08</a:t>
                      </a:r>
                    </a:p>
                  </a:txBody>
                  <a:tcPr marL="55786" marR="55786" marT="27893" marB="27893" anchor="ctr">
                    <a:lnL>
                      <a:noFill/>
                    </a:lnL>
                    <a:lnR>
                      <a:noFill/>
                    </a:lnR>
                    <a:lnT>
                      <a:noFill/>
                    </a:lnT>
                    <a:lnB>
                      <a:noFill/>
                    </a:lnB>
                    <a:noFill/>
                  </a:tcPr>
                </a:tc>
                <a:tc>
                  <a:txBody>
                    <a:bodyPr/>
                    <a:lstStyle/>
                    <a:p>
                      <a:pPr algn="r" fontAlgn="ctr"/>
                      <a:r>
                        <a:rPr lang="en-US" sz="1100">
                          <a:effectLst/>
                        </a:rPr>
                        <a:t>15:43:00</a:t>
                      </a:r>
                    </a:p>
                  </a:txBody>
                  <a:tcPr marL="55786" marR="55786" marT="27893" marB="27893" anchor="ctr">
                    <a:lnL>
                      <a:noFill/>
                    </a:lnL>
                    <a:lnR>
                      <a:noFill/>
                    </a:lnR>
                    <a:lnT>
                      <a:noFill/>
                    </a:lnT>
                    <a:lnB>
                      <a:noFill/>
                    </a:lnB>
                    <a:noFill/>
                  </a:tcPr>
                </a:tc>
                <a:tc>
                  <a:txBody>
                    <a:bodyPr/>
                    <a:lstStyle/>
                    <a:p>
                      <a:pPr algn="r" fontAlgn="ctr"/>
                      <a:r>
                        <a:rPr lang="en-US" sz="1100">
                          <a:effectLst/>
                        </a:rPr>
                        <a:t>F9 v1.0 B0004</a:t>
                      </a:r>
                    </a:p>
                  </a:txBody>
                  <a:tcPr marL="55786" marR="55786" marT="27893" marB="27893" anchor="ctr">
                    <a:lnL>
                      <a:noFill/>
                    </a:lnL>
                    <a:lnR>
                      <a:noFill/>
                    </a:lnR>
                    <a:lnT>
                      <a:noFill/>
                    </a:lnT>
                    <a:lnB>
                      <a:noFill/>
                    </a:lnB>
                    <a:noFill/>
                  </a:tcPr>
                </a:tc>
                <a:tc>
                  <a:txBody>
                    <a:bodyPr/>
                    <a:lstStyle/>
                    <a:p>
                      <a:pPr algn="r" fontAlgn="ctr"/>
                      <a:r>
                        <a:rPr lang="en-US" sz="1100">
                          <a:effectLst/>
                        </a:rPr>
                        <a:t>CCAFS LC-40</a:t>
                      </a:r>
                    </a:p>
                  </a:txBody>
                  <a:tcPr marL="55786" marR="55786" marT="27893" marB="27893" anchor="ctr">
                    <a:lnL>
                      <a:noFill/>
                    </a:lnL>
                    <a:lnR>
                      <a:noFill/>
                    </a:lnR>
                    <a:lnT>
                      <a:noFill/>
                    </a:lnT>
                    <a:lnB>
                      <a:noFill/>
                    </a:lnB>
                    <a:noFill/>
                  </a:tcPr>
                </a:tc>
                <a:tc>
                  <a:txBody>
                    <a:bodyPr/>
                    <a:lstStyle/>
                    <a:p>
                      <a:pPr algn="r" fontAlgn="ctr"/>
                      <a:r>
                        <a:rPr lang="en-US" sz="1100">
                          <a:effectLst/>
                        </a:rPr>
                        <a:t>Dragon demo flight C1, two CubeSats, barrel of Brouere cheese</a:t>
                      </a:r>
                    </a:p>
                  </a:txBody>
                  <a:tcPr marL="55786" marR="55786" marT="27893" marB="27893" anchor="ctr">
                    <a:lnL>
                      <a:noFill/>
                    </a:lnL>
                    <a:lnR>
                      <a:noFill/>
                    </a:lnR>
                    <a:lnT>
                      <a:noFill/>
                    </a:lnT>
                    <a:lnB>
                      <a:noFill/>
                    </a:lnB>
                    <a:noFill/>
                  </a:tcPr>
                </a:tc>
                <a:tc>
                  <a:txBody>
                    <a:bodyPr/>
                    <a:lstStyle/>
                    <a:p>
                      <a:pPr algn="r" fontAlgn="ctr"/>
                      <a:r>
                        <a:rPr lang="en-US" sz="1100">
                          <a:effectLst/>
                        </a:rPr>
                        <a:t>0</a:t>
                      </a:r>
                    </a:p>
                  </a:txBody>
                  <a:tcPr marL="55786" marR="55786" marT="27893" marB="27893" anchor="ctr">
                    <a:lnL>
                      <a:noFill/>
                    </a:lnL>
                    <a:lnR>
                      <a:noFill/>
                    </a:lnR>
                    <a:lnT>
                      <a:noFill/>
                    </a:lnT>
                    <a:lnB>
                      <a:noFill/>
                    </a:lnB>
                    <a:noFill/>
                  </a:tcPr>
                </a:tc>
                <a:tc>
                  <a:txBody>
                    <a:bodyPr/>
                    <a:lstStyle/>
                    <a:p>
                      <a:pPr algn="r" fontAlgn="ctr"/>
                      <a:r>
                        <a:rPr lang="en-US" sz="1100">
                          <a:effectLst/>
                        </a:rPr>
                        <a:t>LEO (ISS)</a:t>
                      </a:r>
                    </a:p>
                  </a:txBody>
                  <a:tcPr marL="55786" marR="55786" marT="27893" marB="27893" anchor="ctr">
                    <a:lnL>
                      <a:noFill/>
                    </a:lnL>
                    <a:lnR>
                      <a:noFill/>
                    </a:lnR>
                    <a:lnT>
                      <a:noFill/>
                    </a:lnT>
                    <a:lnB>
                      <a:noFill/>
                    </a:lnB>
                    <a:noFill/>
                  </a:tcPr>
                </a:tc>
                <a:tc>
                  <a:txBody>
                    <a:bodyPr/>
                    <a:lstStyle/>
                    <a:p>
                      <a:pPr algn="r" fontAlgn="ctr"/>
                      <a:r>
                        <a:rPr lang="en-US" sz="1100">
                          <a:effectLst/>
                        </a:rPr>
                        <a:t>NASA (COTS) NRO</a:t>
                      </a:r>
                    </a:p>
                  </a:txBody>
                  <a:tcPr marL="55786" marR="55786" marT="27893" marB="27893" anchor="ctr">
                    <a:lnL>
                      <a:noFill/>
                    </a:lnL>
                    <a:lnR>
                      <a:noFill/>
                    </a:lnR>
                    <a:lnT>
                      <a:noFill/>
                    </a:lnT>
                    <a:lnB>
                      <a:noFill/>
                    </a:lnB>
                    <a:noFill/>
                  </a:tcPr>
                </a:tc>
                <a:tc>
                  <a:txBody>
                    <a:bodyPr/>
                    <a:lstStyle/>
                    <a:p>
                      <a:pPr algn="r" fontAlgn="ctr"/>
                      <a:r>
                        <a:rPr lang="en-US" sz="1100">
                          <a:effectLst/>
                        </a:rPr>
                        <a:t>Success</a:t>
                      </a:r>
                    </a:p>
                  </a:txBody>
                  <a:tcPr marL="55786" marR="55786" marT="27893" marB="27893" anchor="ctr">
                    <a:lnL>
                      <a:noFill/>
                    </a:lnL>
                    <a:lnR>
                      <a:noFill/>
                    </a:lnR>
                    <a:lnT>
                      <a:noFill/>
                    </a:lnT>
                    <a:lnB>
                      <a:noFill/>
                    </a:lnB>
                    <a:noFill/>
                  </a:tcPr>
                </a:tc>
                <a:tc>
                  <a:txBody>
                    <a:bodyPr/>
                    <a:lstStyle/>
                    <a:p>
                      <a:pPr algn="r" fontAlgn="ctr"/>
                      <a:r>
                        <a:rPr lang="en-US" sz="1100">
                          <a:effectLst/>
                        </a:rPr>
                        <a:t>Failure (parachute)</a:t>
                      </a:r>
                    </a:p>
                  </a:txBody>
                  <a:tcPr marL="55786" marR="55786" marT="27893" marB="27893" anchor="ctr">
                    <a:lnL>
                      <a:noFill/>
                    </a:lnL>
                    <a:lnR>
                      <a:noFill/>
                    </a:lnR>
                    <a:lnT>
                      <a:noFill/>
                    </a:lnT>
                    <a:lnB>
                      <a:noFill/>
                    </a:lnB>
                    <a:noFill/>
                  </a:tcPr>
                </a:tc>
                <a:extLst>
                  <a:ext uri="{0D108BD9-81ED-4DB2-BD59-A6C34878D82A}">
                    <a16:rowId xmlns:a16="http://schemas.microsoft.com/office/drawing/2014/main" val="3034443892"/>
                  </a:ext>
                </a:extLst>
              </a:tr>
              <a:tr h="352818">
                <a:tc>
                  <a:txBody>
                    <a:bodyPr/>
                    <a:lstStyle/>
                    <a:p>
                      <a:pPr algn="r" fontAlgn="ctr"/>
                      <a:r>
                        <a:rPr lang="en-US" sz="1100">
                          <a:effectLst/>
                        </a:rPr>
                        <a:t>2012-05-22</a:t>
                      </a:r>
                    </a:p>
                  </a:txBody>
                  <a:tcPr marL="55786" marR="55786" marT="27893" marB="27893" anchor="ctr">
                    <a:lnL>
                      <a:noFill/>
                    </a:lnL>
                    <a:lnR>
                      <a:noFill/>
                    </a:lnR>
                    <a:lnT>
                      <a:noFill/>
                    </a:lnT>
                    <a:lnB>
                      <a:noFill/>
                    </a:lnB>
                    <a:noFill/>
                  </a:tcPr>
                </a:tc>
                <a:tc>
                  <a:txBody>
                    <a:bodyPr/>
                    <a:lstStyle/>
                    <a:p>
                      <a:pPr algn="r" fontAlgn="ctr"/>
                      <a:r>
                        <a:rPr lang="en-US" sz="1100">
                          <a:effectLst/>
                        </a:rPr>
                        <a:t>7:44:00</a:t>
                      </a:r>
                    </a:p>
                  </a:txBody>
                  <a:tcPr marL="55786" marR="55786" marT="27893" marB="27893" anchor="ctr">
                    <a:lnL>
                      <a:noFill/>
                    </a:lnL>
                    <a:lnR>
                      <a:noFill/>
                    </a:lnR>
                    <a:lnT>
                      <a:noFill/>
                    </a:lnT>
                    <a:lnB>
                      <a:noFill/>
                    </a:lnB>
                    <a:noFill/>
                  </a:tcPr>
                </a:tc>
                <a:tc>
                  <a:txBody>
                    <a:bodyPr/>
                    <a:lstStyle/>
                    <a:p>
                      <a:pPr algn="r" fontAlgn="ctr"/>
                      <a:r>
                        <a:rPr lang="en-US" sz="1100">
                          <a:effectLst/>
                        </a:rPr>
                        <a:t>F9 v1.0 B0005</a:t>
                      </a:r>
                    </a:p>
                  </a:txBody>
                  <a:tcPr marL="55786" marR="55786" marT="27893" marB="27893" anchor="ctr">
                    <a:lnL>
                      <a:noFill/>
                    </a:lnL>
                    <a:lnR>
                      <a:noFill/>
                    </a:lnR>
                    <a:lnT>
                      <a:noFill/>
                    </a:lnT>
                    <a:lnB>
                      <a:noFill/>
                    </a:lnB>
                    <a:noFill/>
                  </a:tcPr>
                </a:tc>
                <a:tc>
                  <a:txBody>
                    <a:bodyPr/>
                    <a:lstStyle/>
                    <a:p>
                      <a:pPr algn="r" fontAlgn="ctr"/>
                      <a:r>
                        <a:rPr lang="en-US" sz="1100">
                          <a:effectLst/>
                        </a:rPr>
                        <a:t>CCAFS LC-40</a:t>
                      </a:r>
                    </a:p>
                  </a:txBody>
                  <a:tcPr marL="55786" marR="55786" marT="27893" marB="27893" anchor="ctr">
                    <a:lnL>
                      <a:noFill/>
                    </a:lnL>
                    <a:lnR>
                      <a:noFill/>
                    </a:lnR>
                    <a:lnT>
                      <a:noFill/>
                    </a:lnT>
                    <a:lnB>
                      <a:noFill/>
                    </a:lnB>
                    <a:noFill/>
                  </a:tcPr>
                </a:tc>
                <a:tc>
                  <a:txBody>
                    <a:bodyPr/>
                    <a:lstStyle/>
                    <a:p>
                      <a:pPr algn="r" fontAlgn="ctr"/>
                      <a:r>
                        <a:rPr lang="en-US" sz="1100">
                          <a:effectLst/>
                        </a:rPr>
                        <a:t>Dragon demo flight C2</a:t>
                      </a:r>
                    </a:p>
                  </a:txBody>
                  <a:tcPr marL="55786" marR="55786" marT="27893" marB="27893" anchor="ctr">
                    <a:lnL>
                      <a:noFill/>
                    </a:lnL>
                    <a:lnR>
                      <a:noFill/>
                    </a:lnR>
                    <a:lnT>
                      <a:noFill/>
                    </a:lnT>
                    <a:lnB>
                      <a:noFill/>
                    </a:lnB>
                    <a:noFill/>
                  </a:tcPr>
                </a:tc>
                <a:tc>
                  <a:txBody>
                    <a:bodyPr/>
                    <a:lstStyle/>
                    <a:p>
                      <a:pPr algn="r" fontAlgn="ctr"/>
                      <a:r>
                        <a:rPr lang="en-US" sz="1100">
                          <a:effectLst/>
                        </a:rPr>
                        <a:t>525</a:t>
                      </a:r>
                    </a:p>
                  </a:txBody>
                  <a:tcPr marL="55786" marR="55786" marT="27893" marB="27893" anchor="ctr">
                    <a:lnL>
                      <a:noFill/>
                    </a:lnL>
                    <a:lnR>
                      <a:noFill/>
                    </a:lnR>
                    <a:lnT>
                      <a:noFill/>
                    </a:lnT>
                    <a:lnB>
                      <a:noFill/>
                    </a:lnB>
                    <a:noFill/>
                  </a:tcPr>
                </a:tc>
                <a:tc>
                  <a:txBody>
                    <a:bodyPr/>
                    <a:lstStyle/>
                    <a:p>
                      <a:pPr algn="r" fontAlgn="ctr"/>
                      <a:r>
                        <a:rPr lang="en-US" sz="1100">
                          <a:effectLst/>
                        </a:rPr>
                        <a:t>LEO (ISS)</a:t>
                      </a:r>
                    </a:p>
                  </a:txBody>
                  <a:tcPr marL="55786" marR="55786" marT="27893" marB="27893" anchor="ctr">
                    <a:lnL>
                      <a:noFill/>
                    </a:lnL>
                    <a:lnR>
                      <a:noFill/>
                    </a:lnR>
                    <a:lnT>
                      <a:noFill/>
                    </a:lnT>
                    <a:lnB>
                      <a:noFill/>
                    </a:lnB>
                    <a:noFill/>
                  </a:tcPr>
                </a:tc>
                <a:tc>
                  <a:txBody>
                    <a:bodyPr/>
                    <a:lstStyle/>
                    <a:p>
                      <a:pPr algn="r" fontAlgn="ctr"/>
                      <a:r>
                        <a:rPr lang="en-US" sz="1100">
                          <a:effectLst/>
                        </a:rPr>
                        <a:t>NASA (COTS)</a:t>
                      </a:r>
                    </a:p>
                  </a:txBody>
                  <a:tcPr marL="55786" marR="55786" marT="27893" marB="27893" anchor="ctr">
                    <a:lnL>
                      <a:noFill/>
                    </a:lnL>
                    <a:lnR>
                      <a:noFill/>
                    </a:lnR>
                    <a:lnT>
                      <a:noFill/>
                    </a:lnT>
                    <a:lnB>
                      <a:noFill/>
                    </a:lnB>
                    <a:noFill/>
                  </a:tcPr>
                </a:tc>
                <a:tc>
                  <a:txBody>
                    <a:bodyPr/>
                    <a:lstStyle/>
                    <a:p>
                      <a:pPr algn="r" fontAlgn="ctr"/>
                      <a:r>
                        <a:rPr lang="en-US" sz="1100">
                          <a:effectLst/>
                        </a:rPr>
                        <a:t>Success</a:t>
                      </a:r>
                    </a:p>
                  </a:txBody>
                  <a:tcPr marL="55786" marR="55786" marT="27893" marB="27893" anchor="ctr">
                    <a:lnL>
                      <a:noFill/>
                    </a:lnL>
                    <a:lnR>
                      <a:noFill/>
                    </a:lnR>
                    <a:lnT>
                      <a:noFill/>
                    </a:lnT>
                    <a:lnB>
                      <a:noFill/>
                    </a:lnB>
                    <a:noFill/>
                  </a:tcPr>
                </a:tc>
                <a:tc>
                  <a:txBody>
                    <a:bodyPr/>
                    <a:lstStyle/>
                    <a:p>
                      <a:pPr algn="r" fontAlgn="ctr"/>
                      <a:r>
                        <a:rPr lang="en-US" sz="1100">
                          <a:effectLst/>
                        </a:rPr>
                        <a:t>No attempt</a:t>
                      </a:r>
                    </a:p>
                  </a:txBody>
                  <a:tcPr marL="55786" marR="55786" marT="27893" marB="27893" anchor="ctr">
                    <a:lnL>
                      <a:noFill/>
                    </a:lnL>
                    <a:lnR>
                      <a:noFill/>
                    </a:lnR>
                    <a:lnT>
                      <a:noFill/>
                    </a:lnT>
                    <a:lnB>
                      <a:noFill/>
                    </a:lnB>
                    <a:noFill/>
                  </a:tcPr>
                </a:tc>
                <a:extLst>
                  <a:ext uri="{0D108BD9-81ED-4DB2-BD59-A6C34878D82A}">
                    <a16:rowId xmlns:a16="http://schemas.microsoft.com/office/drawing/2014/main" val="3549258119"/>
                  </a:ext>
                </a:extLst>
              </a:tr>
              <a:tr h="247328">
                <a:tc>
                  <a:txBody>
                    <a:bodyPr/>
                    <a:lstStyle/>
                    <a:p>
                      <a:pPr algn="r" fontAlgn="ctr"/>
                      <a:r>
                        <a:rPr lang="en-US" sz="1100">
                          <a:effectLst/>
                        </a:rPr>
                        <a:t>2012-10-08</a:t>
                      </a:r>
                    </a:p>
                  </a:txBody>
                  <a:tcPr marL="55786" marR="55786" marT="27893" marB="27893" anchor="ctr">
                    <a:lnL>
                      <a:noFill/>
                    </a:lnL>
                    <a:lnR>
                      <a:noFill/>
                    </a:lnR>
                    <a:lnT>
                      <a:noFill/>
                    </a:lnT>
                    <a:lnB>
                      <a:noFill/>
                    </a:lnB>
                    <a:noFill/>
                  </a:tcPr>
                </a:tc>
                <a:tc>
                  <a:txBody>
                    <a:bodyPr/>
                    <a:lstStyle/>
                    <a:p>
                      <a:pPr algn="r" fontAlgn="ctr"/>
                      <a:r>
                        <a:rPr lang="en-US" sz="1100">
                          <a:effectLst/>
                        </a:rPr>
                        <a:t>0:35:00</a:t>
                      </a:r>
                    </a:p>
                  </a:txBody>
                  <a:tcPr marL="55786" marR="55786" marT="27893" marB="27893" anchor="ctr">
                    <a:lnL>
                      <a:noFill/>
                    </a:lnL>
                    <a:lnR>
                      <a:noFill/>
                    </a:lnR>
                    <a:lnT>
                      <a:noFill/>
                    </a:lnT>
                    <a:lnB>
                      <a:noFill/>
                    </a:lnB>
                    <a:noFill/>
                  </a:tcPr>
                </a:tc>
                <a:tc>
                  <a:txBody>
                    <a:bodyPr/>
                    <a:lstStyle/>
                    <a:p>
                      <a:pPr algn="r" fontAlgn="ctr"/>
                      <a:r>
                        <a:rPr lang="en-US" sz="1100">
                          <a:effectLst/>
                        </a:rPr>
                        <a:t>F9 v1.0 B0006</a:t>
                      </a:r>
                    </a:p>
                  </a:txBody>
                  <a:tcPr marL="55786" marR="55786" marT="27893" marB="27893" anchor="ctr">
                    <a:lnL>
                      <a:noFill/>
                    </a:lnL>
                    <a:lnR>
                      <a:noFill/>
                    </a:lnR>
                    <a:lnT>
                      <a:noFill/>
                    </a:lnT>
                    <a:lnB>
                      <a:noFill/>
                    </a:lnB>
                    <a:noFill/>
                  </a:tcPr>
                </a:tc>
                <a:tc>
                  <a:txBody>
                    <a:bodyPr/>
                    <a:lstStyle/>
                    <a:p>
                      <a:pPr algn="r" fontAlgn="ctr"/>
                      <a:r>
                        <a:rPr lang="en-US" sz="1100">
                          <a:effectLst/>
                        </a:rPr>
                        <a:t>CCAFS LC-40</a:t>
                      </a:r>
                    </a:p>
                  </a:txBody>
                  <a:tcPr marL="55786" marR="55786" marT="27893" marB="27893" anchor="ctr">
                    <a:lnL>
                      <a:noFill/>
                    </a:lnL>
                    <a:lnR>
                      <a:noFill/>
                    </a:lnR>
                    <a:lnT>
                      <a:noFill/>
                    </a:lnT>
                    <a:lnB>
                      <a:noFill/>
                    </a:lnB>
                    <a:noFill/>
                  </a:tcPr>
                </a:tc>
                <a:tc>
                  <a:txBody>
                    <a:bodyPr/>
                    <a:lstStyle/>
                    <a:p>
                      <a:pPr algn="r" fontAlgn="ctr"/>
                      <a:r>
                        <a:rPr lang="en-US" sz="1100">
                          <a:effectLst/>
                        </a:rPr>
                        <a:t>SpaceX CRS-1</a:t>
                      </a:r>
                    </a:p>
                  </a:txBody>
                  <a:tcPr marL="55786" marR="55786" marT="27893" marB="27893" anchor="ctr">
                    <a:lnL>
                      <a:noFill/>
                    </a:lnL>
                    <a:lnR>
                      <a:noFill/>
                    </a:lnR>
                    <a:lnT>
                      <a:noFill/>
                    </a:lnT>
                    <a:lnB>
                      <a:noFill/>
                    </a:lnB>
                    <a:noFill/>
                  </a:tcPr>
                </a:tc>
                <a:tc>
                  <a:txBody>
                    <a:bodyPr/>
                    <a:lstStyle/>
                    <a:p>
                      <a:pPr algn="r" fontAlgn="ctr"/>
                      <a:r>
                        <a:rPr lang="en-US" sz="1100">
                          <a:effectLst/>
                        </a:rPr>
                        <a:t>500</a:t>
                      </a:r>
                    </a:p>
                  </a:txBody>
                  <a:tcPr marL="55786" marR="55786" marT="27893" marB="27893" anchor="ctr">
                    <a:lnL>
                      <a:noFill/>
                    </a:lnL>
                    <a:lnR>
                      <a:noFill/>
                    </a:lnR>
                    <a:lnT>
                      <a:noFill/>
                    </a:lnT>
                    <a:lnB>
                      <a:noFill/>
                    </a:lnB>
                    <a:noFill/>
                  </a:tcPr>
                </a:tc>
                <a:tc>
                  <a:txBody>
                    <a:bodyPr/>
                    <a:lstStyle/>
                    <a:p>
                      <a:pPr algn="r" fontAlgn="ctr"/>
                      <a:r>
                        <a:rPr lang="en-US" sz="1100">
                          <a:effectLst/>
                        </a:rPr>
                        <a:t>LEO (ISS)</a:t>
                      </a:r>
                    </a:p>
                  </a:txBody>
                  <a:tcPr marL="55786" marR="55786" marT="27893" marB="27893" anchor="ctr">
                    <a:lnL>
                      <a:noFill/>
                    </a:lnL>
                    <a:lnR>
                      <a:noFill/>
                    </a:lnR>
                    <a:lnT>
                      <a:noFill/>
                    </a:lnT>
                    <a:lnB>
                      <a:noFill/>
                    </a:lnB>
                    <a:noFill/>
                  </a:tcPr>
                </a:tc>
                <a:tc>
                  <a:txBody>
                    <a:bodyPr/>
                    <a:lstStyle/>
                    <a:p>
                      <a:pPr algn="r" fontAlgn="ctr"/>
                      <a:r>
                        <a:rPr lang="en-US" sz="1100">
                          <a:effectLst/>
                        </a:rPr>
                        <a:t>NASA (CRS)</a:t>
                      </a:r>
                    </a:p>
                  </a:txBody>
                  <a:tcPr marL="55786" marR="55786" marT="27893" marB="27893" anchor="ctr">
                    <a:lnL>
                      <a:noFill/>
                    </a:lnL>
                    <a:lnR>
                      <a:noFill/>
                    </a:lnR>
                    <a:lnT>
                      <a:noFill/>
                    </a:lnT>
                    <a:lnB>
                      <a:noFill/>
                    </a:lnB>
                    <a:noFill/>
                  </a:tcPr>
                </a:tc>
                <a:tc>
                  <a:txBody>
                    <a:bodyPr/>
                    <a:lstStyle/>
                    <a:p>
                      <a:pPr algn="r" fontAlgn="ctr"/>
                      <a:r>
                        <a:rPr lang="en-US" sz="1100">
                          <a:effectLst/>
                        </a:rPr>
                        <a:t>Success</a:t>
                      </a:r>
                    </a:p>
                  </a:txBody>
                  <a:tcPr marL="55786" marR="55786" marT="27893" marB="27893" anchor="ctr">
                    <a:lnL>
                      <a:noFill/>
                    </a:lnL>
                    <a:lnR>
                      <a:noFill/>
                    </a:lnR>
                    <a:lnT>
                      <a:noFill/>
                    </a:lnT>
                    <a:lnB>
                      <a:noFill/>
                    </a:lnB>
                    <a:noFill/>
                  </a:tcPr>
                </a:tc>
                <a:tc>
                  <a:txBody>
                    <a:bodyPr/>
                    <a:lstStyle/>
                    <a:p>
                      <a:pPr algn="r" fontAlgn="ctr"/>
                      <a:r>
                        <a:rPr lang="en-US" sz="1100">
                          <a:effectLst/>
                        </a:rPr>
                        <a:t>No attempt</a:t>
                      </a:r>
                    </a:p>
                  </a:txBody>
                  <a:tcPr marL="55786" marR="55786" marT="27893" marB="27893" anchor="ctr">
                    <a:lnL>
                      <a:noFill/>
                    </a:lnL>
                    <a:lnR>
                      <a:noFill/>
                    </a:lnR>
                    <a:lnT>
                      <a:noFill/>
                    </a:lnT>
                    <a:lnB>
                      <a:noFill/>
                    </a:lnB>
                    <a:noFill/>
                  </a:tcPr>
                </a:tc>
                <a:extLst>
                  <a:ext uri="{0D108BD9-81ED-4DB2-BD59-A6C34878D82A}">
                    <a16:rowId xmlns:a16="http://schemas.microsoft.com/office/drawing/2014/main" val="869835752"/>
                  </a:ext>
                </a:extLst>
              </a:tr>
              <a:tr h="247328">
                <a:tc>
                  <a:txBody>
                    <a:bodyPr/>
                    <a:lstStyle/>
                    <a:p>
                      <a:pPr algn="r" fontAlgn="ctr"/>
                      <a:r>
                        <a:rPr lang="en-US" sz="1100">
                          <a:effectLst/>
                        </a:rPr>
                        <a:t>2013-03-01</a:t>
                      </a:r>
                    </a:p>
                  </a:txBody>
                  <a:tcPr marL="55786" marR="55786" marT="27893" marB="27893" anchor="ctr">
                    <a:lnL>
                      <a:noFill/>
                    </a:lnL>
                    <a:lnR>
                      <a:noFill/>
                    </a:lnR>
                    <a:lnT>
                      <a:noFill/>
                    </a:lnT>
                    <a:lnB>
                      <a:noFill/>
                    </a:lnB>
                    <a:noFill/>
                  </a:tcPr>
                </a:tc>
                <a:tc>
                  <a:txBody>
                    <a:bodyPr/>
                    <a:lstStyle/>
                    <a:p>
                      <a:pPr algn="r" fontAlgn="ctr"/>
                      <a:r>
                        <a:rPr lang="en-US" sz="1100">
                          <a:effectLst/>
                        </a:rPr>
                        <a:t>15:10:00</a:t>
                      </a:r>
                    </a:p>
                  </a:txBody>
                  <a:tcPr marL="55786" marR="55786" marT="27893" marB="27893" anchor="ctr">
                    <a:lnL>
                      <a:noFill/>
                    </a:lnL>
                    <a:lnR>
                      <a:noFill/>
                    </a:lnR>
                    <a:lnT>
                      <a:noFill/>
                    </a:lnT>
                    <a:lnB>
                      <a:noFill/>
                    </a:lnB>
                    <a:noFill/>
                  </a:tcPr>
                </a:tc>
                <a:tc>
                  <a:txBody>
                    <a:bodyPr/>
                    <a:lstStyle/>
                    <a:p>
                      <a:pPr algn="r" fontAlgn="ctr"/>
                      <a:r>
                        <a:rPr lang="en-US" sz="1100">
                          <a:effectLst/>
                        </a:rPr>
                        <a:t>F9 v1.0 B0007</a:t>
                      </a:r>
                    </a:p>
                  </a:txBody>
                  <a:tcPr marL="55786" marR="55786" marT="27893" marB="27893" anchor="ctr">
                    <a:lnL>
                      <a:noFill/>
                    </a:lnL>
                    <a:lnR>
                      <a:noFill/>
                    </a:lnR>
                    <a:lnT>
                      <a:noFill/>
                    </a:lnT>
                    <a:lnB>
                      <a:noFill/>
                    </a:lnB>
                    <a:noFill/>
                  </a:tcPr>
                </a:tc>
                <a:tc>
                  <a:txBody>
                    <a:bodyPr/>
                    <a:lstStyle/>
                    <a:p>
                      <a:pPr algn="r" fontAlgn="ctr"/>
                      <a:r>
                        <a:rPr lang="en-US" sz="1100">
                          <a:effectLst/>
                        </a:rPr>
                        <a:t>CCAFS LC-40</a:t>
                      </a:r>
                    </a:p>
                  </a:txBody>
                  <a:tcPr marL="55786" marR="55786" marT="27893" marB="27893" anchor="ctr">
                    <a:lnL>
                      <a:noFill/>
                    </a:lnL>
                    <a:lnR>
                      <a:noFill/>
                    </a:lnR>
                    <a:lnT>
                      <a:noFill/>
                    </a:lnT>
                    <a:lnB>
                      <a:noFill/>
                    </a:lnB>
                    <a:noFill/>
                  </a:tcPr>
                </a:tc>
                <a:tc>
                  <a:txBody>
                    <a:bodyPr/>
                    <a:lstStyle/>
                    <a:p>
                      <a:pPr algn="r" fontAlgn="ctr"/>
                      <a:r>
                        <a:rPr lang="en-US" sz="1100">
                          <a:effectLst/>
                        </a:rPr>
                        <a:t>SpaceX CRS-2</a:t>
                      </a:r>
                    </a:p>
                  </a:txBody>
                  <a:tcPr marL="55786" marR="55786" marT="27893" marB="27893" anchor="ctr">
                    <a:lnL>
                      <a:noFill/>
                    </a:lnL>
                    <a:lnR>
                      <a:noFill/>
                    </a:lnR>
                    <a:lnT>
                      <a:noFill/>
                    </a:lnT>
                    <a:lnB>
                      <a:noFill/>
                    </a:lnB>
                    <a:noFill/>
                  </a:tcPr>
                </a:tc>
                <a:tc>
                  <a:txBody>
                    <a:bodyPr/>
                    <a:lstStyle/>
                    <a:p>
                      <a:pPr algn="r" fontAlgn="ctr"/>
                      <a:r>
                        <a:rPr lang="en-US" sz="1100">
                          <a:effectLst/>
                        </a:rPr>
                        <a:t>677</a:t>
                      </a:r>
                    </a:p>
                  </a:txBody>
                  <a:tcPr marL="55786" marR="55786" marT="27893" marB="27893" anchor="ctr">
                    <a:lnL>
                      <a:noFill/>
                    </a:lnL>
                    <a:lnR>
                      <a:noFill/>
                    </a:lnR>
                    <a:lnT>
                      <a:noFill/>
                    </a:lnT>
                    <a:lnB>
                      <a:noFill/>
                    </a:lnB>
                    <a:noFill/>
                  </a:tcPr>
                </a:tc>
                <a:tc>
                  <a:txBody>
                    <a:bodyPr/>
                    <a:lstStyle/>
                    <a:p>
                      <a:pPr algn="r" fontAlgn="ctr"/>
                      <a:r>
                        <a:rPr lang="en-US" sz="1100">
                          <a:effectLst/>
                        </a:rPr>
                        <a:t>LEO (ISS)</a:t>
                      </a:r>
                    </a:p>
                  </a:txBody>
                  <a:tcPr marL="55786" marR="55786" marT="27893" marB="27893" anchor="ctr">
                    <a:lnL>
                      <a:noFill/>
                    </a:lnL>
                    <a:lnR>
                      <a:noFill/>
                    </a:lnR>
                    <a:lnT>
                      <a:noFill/>
                    </a:lnT>
                    <a:lnB>
                      <a:noFill/>
                    </a:lnB>
                    <a:noFill/>
                  </a:tcPr>
                </a:tc>
                <a:tc>
                  <a:txBody>
                    <a:bodyPr/>
                    <a:lstStyle/>
                    <a:p>
                      <a:pPr algn="r" fontAlgn="ctr"/>
                      <a:r>
                        <a:rPr lang="en-US" sz="1100">
                          <a:effectLst/>
                        </a:rPr>
                        <a:t>NASA (CRS)</a:t>
                      </a:r>
                    </a:p>
                  </a:txBody>
                  <a:tcPr marL="55786" marR="55786" marT="27893" marB="27893" anchor="ctr">
                    <a:lnL>
                      <a:noFill/>
                    </a:lnL>
                    <a:lnR>
                      <a:noFill/>
                    </a:lnR>
                    <a:lnT>
                      <a:noFill/>
                    </a:lnT>
                    <a:lnB>
                      <a:noFill/>
                    </a:lnB>
                    <a:noFill/>
                  </a:tcPr>
                </a:tc>
                <a:tc>
                  <a:txBody>
                    <a:bodyPr/>
                    <a:lstStyle/>
                    <a:p>
                      <a:pPr algn="r" fontAlgn="ctr"/>
                      <a:r>
                        <a:rPr lang="en-US" sz="1100" dirty="0">
                          <a:effectLst/>
                        </a:rPr>
                        <a:t>Success</a:t>
                      </a:r>
                    </a:p>
                  </a:txBody>
                  <a:tcPr marL="55786" marR="55786" marT="27893" marB="27893" anchor="ctr">
                    <a:lnL>
                      <a:noFill/>
                    </a:lnL>
                    <a:lnR>
                      <a:noFill/>
                    </a:lnR>
                    <a:lnT>
                      <a:noFill/>
                    </a:lnT>
                    <a:lnB>
                      <a:noFill/>
                    </a:lnB>
                    <a:noFill/>
                  </a:tcPr>
                </a:tc>
                <a:tc>
                  <a:txBody>
                    <a:bodyPr/>
                    <a:lstStyle/>
                    <a:p>
                      <a:pPr algn="r" fontAlgn="ctr"/>
                      <a:r>
                        <a:rPr lang="en-US" sz="1100" dirty="0">
                          <a:effectLst/>
                        </a:rPr>
                        <a:t>No attempt</a:t>
                      </a:r>
                    </a:p>
                  </a:txBody>
                  <a:tcPr marL="55786" marR="55786" marT="27893" marB="27893" anchor="ctr">
                    <a:lnL>
                      <a:noFill/>
                    </a:lnL>
                    <a:lnR>
                      <a:noFill/>
                    </a:lnR>
                    <a:lnT>
                      <a:noFill/>
                    </a:lnT>
                    <a:lnB>
                      <a:noFill/>
                    </a:lnB>
                    <a:noFill/>
                  </a:tcPr>
                </a:tc>
                <a:extLst>
                  <a:ext uri="{0D108BD9-81ED-4DB2-BD59-A6C34878D82A}">
                    <a16:rowId xmlns:a16="http://schemas.microsoft.com/office/drawing/2014/main" val="3962511068"/>
                  </a:ext>
                </a:extLst>
              </a:tr>
            </a:tbl>
          </a:graphicData>
        </a:graphic>
      </p:graphicFrame>
      <p:sp>
        <p:nvSpPr>
          <p:cNvPr id="8" name="TextBox 7">
            <a:extLst>
              <a:ext uri="{FF2B5EF4-FFF2-40B4-BE49-F238E27FC236}">
                <a16:creationId xmlns:a16="http://schemas.microsoft.com/office/drawing/2014/main" id="{C4FEA3AA-201B-B3A9-A1D8-05733FFADA59}"/>
              </a:ext>
            </a:extLst>
          </p:cNvPr>
          <p:cNvSpPr txBox="1"/>
          <p:nvPr/>
        </p:nvSpPr>
        <p:spPr>
          <a:xfrm>
            <a:off x="8567057" y="2155371"/>
            <a:ext cx="3069772" cy="1200329"/>
          </a:xfrm>
          <a:prstGeom prst="rect">
            <a:avLst/>
          </a:prstGeom>
          <a:noFill/>
        </p:spPr>
        <p:txBody>
          <a:bodyPr wrap="square" rtlCol="0">
            <a:spAutoFit/>
          </a:bodyPr>
          <a:lstStyle/>
          <a:p>
            <a:r>
              <a:rPr lang="en-US" dirty="0"/>
              <a:t>Using the keyword and like allows us to find only the rows where </a:t>
            </a:r>
            <a:r>
              <a:rPr lang="en-US" dirty="0" err="1"/>
              <a:t>launch_site</a:t>
            </a:r>
            <a:r>
              <a:rPr lang="en-US" dirty="0"/>
              <a:t> starts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2" name="TextBox 1">
            <a:extLst>
              <a:ext uri="{FF2B5EF4-FFF2-40B4-BE49-F238E27FC236}">
                <a16:creationId xmlns:a16="http://schemas.microsoft.com/office/drawing/2014/main" id="{732D055E-1310-2441-1C82-3918A525933F}"/>
              </a:ext>
            </a:extLst>
          </p:cNvPr>
          <p:cNvSpPr txBox="1"/>
          <p:nvPr/>
        </p:nvSpPr>
        <p:spPr>
          <a:xfrm>
            <a:off x="566057" y="1600200"/>
            <a:ext cx="9862457" cy="1754326"/>
          </a:xfrm>
          <a:prstGeom prst="rect">
            <a:avLst/>
          </a:prstGeom>
          <a:noFill/>
        </p:spPr>
        <p:txBody>
          <a:bodyPr wrap="square" rtlCol="0">
            <a:spAutoFit/>
          </a:bodyPr>
          <a:lstStyle/>
          <a:p>
            <a:r>
              <a:rPr lang="en-US" dirty="0"/>
              <a:t>%</a:t>
            </a:r>
            <a:r>
              <a:rPr lang="en-US" dirty="0" err="1"/>
              <a:t>sql</a:t>
            </a:r>
            <a:r>
              <a:rPr lang="en-US" dirty="0"/>
              <a:t> SELECT SUM(PAYLOAD_MASS__KG_) FROM SPACEXTBL WHERE “CUSTOMER” LIKE ‘NASA (CRS)’;</a:t>
            </a:r>
          </a:p>
          <a:p>
            <a:endParaRPr lang="en-US" dirty="0"/>
          </a:p>
          <a:p>
            <a:r>
              <a:rPr lang="en-US" dirty="0"/>
              <a:t>Result: 45,596 kg</a:t>
            </a:r>
          </a:p>
          <a:p>
            <a:endParaRPr lang="en-US" dirty="0"/>
          </a:p>
          <a:p>
            <a:r>
              <a:rPr lang="en-US" dirty="0"/>
              <a:t>Using the SUM keyword allows us to add up the value of PAYLOAD_MASS__KG_ where customer is NASA (CRS)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2" name="TextBox 1">
            <a:extLst>
              <a:ext uri="{FF2B5EF4-FFF2-40B4-BE49-F238E27FC236}">
                <a16:creationId xmlns:a16="http://schemas.microsoft.com/office/drawing/2014/main" id="{D15AE225-A362-219E-A16C-A22001BB7CA3}"/>
              </a:ext>
            </a:extLst>
          </p:cNvPr>
          <p:cNvSpPr txBox="1"/>
          <p:nvPr/>
        </p:nvSpPr>
        <p:spPr>
          <a:xfrm>
            <a:off x="903514" y="1643743"/>
            <a:ext cx="10382097" cy="1754326"/>
          </a:xfrm>
          <a:prstGeom prst="rect">
            <a:avLst/>
          </a:prstGeom>
          <a:noFill/>
        </p:spPr>
        <p:txBody>
          <a:bodyPr wrap="square" rtlCol="0">
            <a:spAutoFit/>
          </a:bodyPr>
          <a:lstStyle/>
          <a:p>
            <a:r>
              <a:rPr lang="en-US" dirty="0"/>
              <a:t>%</a:t>
            </a:r>
            <a:r>
              <a:rPr lang="en-US" dirty="0" err="1"/>
              <a:t>sql</a:t>
            </a:r>
            <a:r>
              <a:rPr lang="en-US" dirty="0"/>
              <a:t> SELECT AVG(PAYLOAD_MASS__KG_) FROM SPACEXTBL WHERE “BOOSTER_VERSION” LIKE ‘%F9 v1.1%’;</a:t>
            </a:r>
          </a:p>
          <a:p>
            <a:endParaRPr lang="en-US" dirty="0"/>
          </a:p>
          <a:p>
            <a:r>
              <a:rPr lang="en-US" dirty="0"/>
              <a:t>Result: 2534.67 kg</a:t>
            </a:r>
          </a:p>
          <a:p>
            <a:endParaRPr lang="en-US" dirty="0"/>
          </a:p>
          <a:p>
            <a:r>
              <a:rPr lang="en-US" dirty="0"/>
              <a:t>By using the keyword AVG allows us to find the mean value for PAYLOAD_MASS__KG_ for all the rows where the Booster Version is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2" name="TextBox 1">
            <a:extLst>
              <a:ext uri="{FF2B5EF4-FFF2-40B4-BE49-F238E27FC236}">
                <a16:creationId xmlns:a16="http://schemas.microsoft.com/office/drawing/2014/main" id="{49E5691D-428F-5767-F479-1AB28AA9D883}"/>
              </a:ext>
            </a:extLst>
          </p:cNvPr>
          <p:cNvSpPr txBox="1"/>
          <p:nvPr/>
        </p:nvSpPr>
        <p:spPr>
          <a:xfrm>
            <a:off x="770010" y="1643743"/>
            <a:ext cx="11421989" cy="1246495"/>
          </a:xfrm>
          <a:prstGeom prst="rect">
            <a:avLst/>
          </a:prstGeom>
          <a:noFill/>
        </p:spPr>
        <p:txBody>
          <a:bodyPr wrap="square" rtlCol="0">
            <a:spAutoFit/>
          </a:bodyPr>
          <a:lstStyle/>
          <a:p>
            <a:r>
              <a:rPr lang="en-US" sz="1500" dirty="0"/>
              <a:t>%</a:t>
            </a:r>
            <a:r>
              <a:rPr lang="en-US" sz="1500" dirty="0" err="1"/>
              <a:t>sql</a:t>
            </a:r>
            <a:r>
              <a:rPr lang="en-US" sz="1500" dirty="0"/>
              <a:t> SELECT MIN(DATE), </a:t>
            </a:r>
            <a:r>
              <a:rPr lang="en-US" sz="1500" dirty="0" err="1"/>
              <a:t>Landing_Outcome</a:t>
            </a:r>
            <a:r>
              <a:rPr lang="en-US" sz="1500" dirty="0"/>
              <a:t> as Outcome, FROM SPACEXTBL WHERE Outcome like ‘%Success (ground pad)%’;</a:t>
            </a:r>
          </a:p>
          <a:p>
            <a:endParaRPr lang="en-US" sz="1500" dirty="0"/>
          </a:p>
          <a:p>
            <a:r>
              <a:rPr lang="en-US" sz="1500" dirty="0"/>
              <a:t>Result: 2015-12-22</a:t>
            </a:r>
          </a:p>
          <a:p>
            <a:endParaRPr lang="en-US" sz="1500" dirty="0"/>
          </a:p>
          <a:p>
            <a:r>
              <a:rPr lang="en-US" sz="1500" dirty="0"/>
              <a:t>By using the keyword MIN could find the first successful landing where the outcome is Success (ground pad)</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6" name="TextBox 5">
            <a:extLst>
              <a:ext uri="{FF2B5EF4-FFF2-40B4-BE49-F238E27FC236}">
                <a16:creationId xmlns:a16="http://schemas.microsoft.com/office/drawing/2014/main" id="{FAC0CBED-5B5D-87F1-6789-2F33EBAD1230}"/>
              </a:ext>
            </a:extLst>
          </p:cNvPr>
          <p:cNvSpPr txBox="1"/>
          <p:nvPr/>
        </p:nvSpPr>
        <p:spPr>
          <a:xfrm>
            <a:off x="250371" y="1626349"/>
            <a:ext cx="11691258" cy="1477328"/>
          </a:xfrm>
          <a:prstGeom prst="rect">
            <a:avLst/>
          </a:prstGeom>
          <a:noFill/>
        </p:spPr>
        <p:txBody>
          <a:bodyPr wrap="square" rtlCol="0">
            <a:spAutoFit/>
          </a:bodyPr>
          <a:lstStyle/>
          <a:p>
            <a:r>
              <a:rPr lang="en-US" sz="1500" dirty="0"/>
              <a:t>%</a:t>
            </a:r>
            <a:r>
              <a:rPr lang="en-US" sz="1500" dirty="0" err="1"/>
              <a:t>sql</a:t>
            </a:r>
            <a:r>
              <a:rPr lang="en-US" sz="1500" dirty="0"/>
              <a:t> SELECT </a:t>
            </a:r>
            <a:r>
              <a:rPr lang="en-US" sz="1500" dirty="0" err="1"/>
              <a:t>Booster_Version</a:t>
            </a:r>
            <a:r>
              <a:rPr lang="en-US" sz="1500" dirty="0"/>
              <a:t>, </a:t>
            </a:r>
            <a:r>
              <a:rPr lang="en-US" sz="1500" dirty="0" err="1"/>
              <a:t>Landing_Outcome</a:t>
            </a:r>
            <a:r>
              <a:rPr lang="en-US" sz="1500" dirty="0"/>
              <a:t> as Outcome, PAYLOAD_MASS__KG_ FROM SPACEXTBL WHERE Outcome like ‘%Success (drone ship)%’ AND CAST(PAYLOAD_MASS__KG_ AS FLOAT) &gt; 4000 AND CAST(PAYLOAD_MASS__KG_ AS FLOAT) &lt; 6000;</a:t>
            </a:r>
          </a:p>
          <a:p>
            <a:endParaRPr lang="en-US" sz="1500" dirty="0"/>
          </a:p>
          <a:p>
            <a:r>
              <a:rPr lang="en-US" sz="1500" dirty="0"/>
              <a:t>Result: F9 FT B1022, F9 FT B1026, F9 FT B1021.2, F9 FT B1031.2</a:t>
            </a:r>
          </a:p>
          <a:p>
            <a:endParaRPr lang="en-US" sz="1500" dirty="0"/>
          </a:p>
          <a:p>
            <a:r>
              <a:rPr lang="en-US" sz="1500" dirty="0"/>
              <a:t>By using the keyword AND are able to query multiple things into one query</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98429"/>
            <a:ext cx="9897989" cy="452714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5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200" dirty="0">
                <a:solidFill>
                  <a:schemeClr val="accent3">
                    <a:lumMod val="25000"/>
                  </a:schemeClr>
                </a:solidFill>
                <a:latin typeface="Abadi" panose="020B0604020104020204" pitchFamily="34" charset="0"/>
              </a:rPr>
              <a:t>Data Collection using API and Web Scraping</a:t>
            </a:r>
          </a:p>
          <a:p>
            <a:pPr lvl="1">
              <a:lnSpc>
                <a:spcPct val="100000"/>
              </a:lnSpc>
              <a:spcBef>
                <a:spcPts val="1400"/>
              </a:spcBef>
            </a:pPr>
            <a:r>
              <a:rPr lang="en-US" sz="1200" dirty="0">
                <a:solidFill>
                  <a:schemeClr val="accent3">
                    <a:lumMod val="25000"/>
                  </a:schemeClr>
                </a:solidFill>
                <a:latin typeface="Abadi" panose="020B0604020104020204" pitchFamily="34" charset="0"/>
              </a:rPr>
              <a:t>Exploratory Data Analysis using SQL and Data Visualizations</a:t>
            </a:r>
          </a:p>
          <a:p>
            <a:pPr lvl="1">
              <a:lnSpc>
                <a:spcPct val="100000"/>
              </a:lnSpc>
              <a:spcBef>
                <a:spcPts val="1400"/>
              </a:spcBef>
            </a:pPr>
            <a:r>
              <a:rPr lang="en-US" sz="1200" dirty="0">
                <a:solidFill>
                  <a:schemeClr val="accent3">
                    <a:lumMod val="25000"/>
                  </a:schemeClr>
                </a:solidFill>
                <a:latin typeface="Abadi" panose="020B0604020104020204" pitchFamily="34" charset="0"/>
              </a:rPr>
              <a:t>Interactive Map using Folium</a:t>
            </a:r>
          </a:p>
          <a:p>
            <a:pPr lvl="1">
              <a:lnSpc>
                <a:spcPct val="100000"/>
              </a:lnSpc>
              <a:spcBef>
                <a:spcPts val="1400"/>
              </a:spcBef>
            </a:pPr>
            <a:r>
              <a:rPr lang="en-US" sz="1200" dirty="0">
                <a:solidFill>
                  <a:schemeClr val="accent3">
                    <a:lumMod val="25000"/>
                  </a:schemeClr>
                </a:solidFill>
                <a:latin typeface="Abadi" panose="020B0604020104020204" pitchFamily="34" charset="0"/>
              </a:rPr>
              <a:t>Interactive Dashboard using </a:t>
            </a:r>
            <a:r>
              <a:rPr lang="en-US" sz="1200" dirty="0" err="1">
                <a:solidFill>
                  <a:schemeClr val="accent3">
                    <a:lumMod val="25000"/>
                  </a:schemeClr>
                </a:solidFill>
                <a:latin typeface="Abadi" panose="020B0604020104020204" pitchFamily="34" charset="0"/>
              </a:rPr>
              <a:t>Plotly</a:t>
            </a:r>
            <a:r>
              <a:rPr lang="en-US" sz="1200" dirty="0">
                <a:solidFill>
                  <a:schemeClr val="accent3">
                    <a:lumMod val="25000"/>
                  </a:schemeClr>
                </a:solidFill>
                <a:latin typeface="Abadi" panose="020B0604020104020204" pitchFamily="34" charset="0"/>
              </a:rPr>
              <a:t> Dash</a:t>
            </a:r>
          </a:p>
          <a:p>
            <a:pPr lvl="1">
              <a:lnSpc>
                <a:spcPct val="100000"/>
              </a:lnSpc>
              <a:spcBef>
                <a:spcPts val="1400"/>
              </a:spcBef>
            </a:pPr>
            <a:r>
              <a:rPr lang="en-US" sz="1200" dirty="0">
                <a:solidFill>
                  <a:schemeClr val="accent3">
                    <a:lumMod val="25000"/>
                  </a:schemeClr>
                </a:solidFill>
                <a:latin typeface="Abadi" panose="020B0604020104020204" pitchFamily="34" charset="0"/>
              </a:rPr>
              <a:t>Predictive Analysis</a:t>
            </a:r>
            <a:endParaRPr lang="en-US" sz="1500" dirty="0">
              <a:solidFill>
                <a:schemeClr val="accent3">
                  <a:lumMod val="25000"/>
                </a:schemeClr>
              </a:solidFill>
              <a:latin typeface="Abadi" panose="020B0604020104020204" pitchFamily="34" charset="0"/>
            </a:endParaRPr>
          </a:p>
          <a:p>
            <a:pPr>
              <a:lnSpc>
                <a:spcPct val="100000"/>
              </a:lnSpc>
              <a:spcBef>
                <a:spcPts val="1400"/>
              </a:spcBef>
            </a:pPr>
            <a:r>
              <a:rPr lang="en-US" sz="15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2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200" dirty="0">
                <a:solidFill>
                  <a:schemeClr val="accent3">
                    <a:lumMod val="25000"/>
                  </a:schemeClr>
                </a:solidFill>
                <a:latin typeface="Abadi" panose="020B0604020104020204" pitchFamily="34" charset="0"/>
              </a:rPr>
              <a:t>Interactive Map</a:t>
            </a:r>
          </a:p>
          <a:p>
            <a:pPr lvl="1">
              <a:lnSpc>
                <a:spcPct val="100000"/>
              </a:lnSpc>
              <a:spcBef>
                <a:spcPts val="1400"/>
              </a:spcBef>
            </a:pPr>
            <a:r>
              <a:rPr lang="en-US" sz="1200" dirty="0">
                <a:solidFill>
                  <a:schemeClr val="accent3">
                    <a:lumMod val="25000"/>
                  </a:schemeClr>
                </a:solidFill>
                <a:latin typeface="Abadi" panose="020B0604020104020204" pitchFamily="34" charset="0"/>
              </a:rPr>
              <a:t>Interactive Dashboard</a:t>
            </a:r>
          </a:p>
          <a:p>
            <a:pPr lvl="1">
              <a:lnSpc>
                <a:spcPct val="100000"/>
              </a:lnSpc>
              <a:spcBef>
                <a:spcPts val="1400"/>
              </a:spcBef>
            </a:pPr>
            <a:r>
              <a:rPr lang="en-US" sz="1200" dirty="0">
                <a:solidFill>
                  <a:schemeClr val="accent3">
                    <a:lumMod val="25000"/>
                  </a:schemeClr>
                </a:solidFill>
                <a:latin typeface="Abadi" panose="020B0604020104020204" pitchFamily="34" charset="0"/>
              </a:rPr>
              <a:t>Predictive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6" name="TextBox 5">
            <a:extLst>
              <a:ext uri="{FF2B5EF4-FFF2-40B4-BE49-F238E27FC236}">
                <a16:creationId xmlns:a16="http://schemas.microsoft.com/office/drawing/2014/main" id="{D0B3BDE7-28B3-BC45-61AC-1ED0C032148B}"/>
              </a:ext>
            </a:extLst>
          </p:cNvPr>
          <p:cNvSpPr txBox="1"/>
          <p:nvPr/>
        </p:nvSpPr>
        <p:spPr>
          <a:xfrm>
            <a:off x="348343" y="1626349"/>
            <a:ext cx="11647714" cy="2200602"/>
          </a:xfrm>
          <a:prstGeom prst="rect">
            <a:avLst/>
          </a:prstGeom>
          <a:noFill/>
        </p:spPr>
        <p:txBody>
          <a:bodyPr wrap="square" rtlCol="0">
            <a:spAutoFit/>
          </a:bodyPr>
          <a:lstStyle/>
          <a:p>
            <a:r>
              <a:rPr lang="en-US" sz="1500" dirty="0"/>
              <a:t>%</a:t>
            </a:r>
            <a:r>
              <a:rPr lang="en-US" sz="1500" dirty="0" err="1"/>
              <a:t>sql</a:t>
            </a:r>
            <a:r>
              <a:rPr lang="en-US" sz="1500" dirty="0"/>
              <a:t> SELECT (SELECT COUNT(MISSION_OUTCOME) FROM SPACEXTBL WHERE “MISSION_OUTCOME” LIKE ‘%Success%’) AS SUCCESS, </a:t>
            </a:r>
          </a:p>
          <a:p>
            <a:r>
              <a:rPr lang="en-US" sz="1500" dirty="0"/>
              <a:t>(SELECT COUNT(MISSION_OUTCOME) FROM SPACEXTBL WHERE “MISSION_OUTCOME” LIKE ‘%Failure%’) AS FAILURE;</a:t>
            </a:r>
          </a:p>
          <a:p>
            <a:endParaRPr lang="en-US" sz="1500" dirty="0"/>
          </a:p>
          <a:p>
            <a:r>
              <a:rPr lang="en-US" sz="1500" dirty="0"/>
              <a:t>Result:</a:t>
            </a:r>
          </a:p>
          <a:p>
            <a:pPr marL="742950" lvl="1" indent="-285750">
              <a:buFont typeface="Arial" panose="020B0604020202020204" pitchFamily="34" charset="0"/>
              <a:buChar char="•"/>
            </a:pPr>
            <a:r>
              <a:rPr lang="en-US" sz="1500" dirty="0"/>
              <a:t>Success: 100</a:t>
            </a:r>
          </a:p>
          <a:p>
            <a:pPr marL="742950" lvl="1" indent="-285750">
              <a:buFont typeface="Arial" panose="020B0604020202020204" pitchFamily="34" charset="0"/>
              <a:buChar char="•"/>
            </a:pPr>
            <a:r>
              <a:rPr lang="en-US" sz="1500" dirty="0"/>
              <a:t>Failure: 1</a:t>
            </a:r>
          </a:p>
          <a:p>
            <a:endParaRPr lang="en-US" sz="1500" dirty="0"/>
          </a:p>
          <a:p>
            <a:r>
              <a:rPr lang="en-US" sz="1600" dirty="0"/>
              <a:t>Retrieves the counts of mission outcomes labeled as 'Success' and 'Failure' from the table SPACEXTBL and presents them as columns named SUCCESS and FAILURE, respectively.</a:t>
            </a:r>
            <a:endParaRPr lang="en-US" sz="1500" dirty="0"/>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6" name="TextBox 5">
            <a:extLst>
              <a:ext uri="{FF2B5EF4-FFF2-40B4-BE49-F238E27FC236}">
                <a16:creationId xmlns:a16="http://schemas.microsoft.com/office/drawing/2014/main" id="{FFCD228A-EFF9-581C-AF04-A2CC8A6F544D}"/>
              </a:ext>
            </a:extLst>
          </p:cNvPr>
          <p:cNvSpPr txBox="1"/>
          <p:nvPr/>
        </p:nvSpPr>
        <p:spPr>
          <a:xfrm>
            <a:off x="76201" y="1626350"/>
            <a:ext cx="11985170" cy="784830"/>
          </a:xfrm>
          <a:prstGeom prst="rect">
            <a:avLst/>
          </a:prstGeom>
          <a:noFill/>
        </p:spPr>
        <p:txBody>
          <a:bodyPr wrap="square" rtlCol="0">
            <a:spAutoFit/>
          </a:bodyPr>
          <a:lstStyle/>
          <a:p>
            <a:r>
              <a:rPr lang="en-US" sz="1500" dirty="0"/>
              <a:t>%</a:t>
            </a:r>
            <a:r>
              <a:rPr lang="en-US" sz="1500" dirty="0" err="1"/>
              <a:t>sql</a:t>
            </a:r>
            <a:r>
              <a:rPr lang="en-US" sz="1500" dirty="0"/>
              <a:t> SELECT DISTINCT BOOSTER_VERSION FROM SPACEXTBL WHERE “PAYLOAD_MASS__KG_” = (SELECT MAX(PAYLOAD_MASS__KG_) FROM SPACEXTBL)</a:t>
            </a:r>
          </a:p>
          <a:p>
            <a:endParaRPr lang="en-US" sz="1500" dirty="0"/>
          </a:p>
          <a:p>
            <a:r>
              <a:rPr lang="en-US" sz="1500" dirty="0"/>
              <a:t>Result: </a:t>
            </a:r>
          </a:p>
        </p:txBody>
      </p:sp>
      <p:graphicFrame>
        <p:nvGraphicFramePr>
          <p:cNvPr id="8" name="Table 7">
            <a:extLst>
              <a:ext uri="{FF2B5EF4-FFF2-40B4-BE49-F238E27FC236}">
                <a16:creationId xmlns:a16="http://schemas.microsoft.com/office/drawing/2014/main" id="{659BC5FF-1E7A-E568-E78C-A638A05E962B}"/>
              </a:ext>
            </a:extLst>
          </p:cNvPr>
          <p:cNvGraphicFramePr>
            <a:graphicFrameLocks noGrp="1"/>
          </p:cNvGraphicFramePr>
          <p:nvPr>
            <p:extLst>
              <p:ext uri="{D42A27DB-BD31-4B8C-83A1-F6EECF244321}">
                <p14:modId xmlns:p14="http://schemas.microsoft.com/office/powerpoint/2010/main" val="202602471"/>
              </p:ext>
            </p:extLst>
          </p:nvPr>
        </p:nvGraphicFramePr>
        <p:xfrm>
          <a:off x="1012372" y="2075877"/>
          <a:ext cx="1567632" cy="4351334"/>
        </p:xfrm>
        <a:graphic>
          <a:graphicData uri="http://schemas.openxmlformats.org/drawingml/2006/table">
            <a:tbl>
              <a:tblPr/>
              <a:tblGrid>
                <a:gridCol w="1567632">
                  <a:extLst>
                    <a:ext uri="{9D8B030D-6E8A-4147-A177-3AD203B41FA5}">
                      <a16:colId xmlns:a16="http://schemas.microsoft.com/office/drawing/2014/main" val="2941774029"/>
                    </a:ext>
                  </a:extLst>
                </a:gridCol>
              </a:tblGrid>
              <a:tr h="334718">
                <a:tc>
                  <a:txBody>
                    <a:bodyPr/>
                    <a:lstStyle/>
                    <a:p>
                      <a:pPr algn="r" fontAlgn="ctr"/>
                      <a:r>
                        <a:rPr lang="en-US" sz="1600" b="1">
                          <a:effectLst/>
                        </a:rPr>
                        <a:t>Booster_Version</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07941037"/>
                  </a:ext>
                </a:extLst>
              </a:tr>
              <a:tr h="334718">
                <a:tc>
                  <a:txBody>
                    <a:bodyPr/>
                    <a:lstStyle/>
                    <a:p>
                      <a:pPr algn="r" fontAlgn="ctr"/>
                      <a:r>
                        <a:rPr lang="en-US" sz="1600">
                          <a:effectLst/>
                        </a:rPr>
                        <a:t>F9 B5 B1048.4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439718045"/>
                  </a:ext>
                </a:extLst>
              </a:tr>
              <a:tr h="334718">
                <a:tc>
                  <a:txBody>
                    <a:bodyPr/>
                    <a:lstStyle/>
                    <a:p>
                      <a:pPr algn="r" fontAlgn="ctr"/>
                      <a:r>
                        <a:rPr lang="en-US" sz="1600">
                          <a:effectLst/>
                        </a:rPr>
                        <a:t>F9 B5 B1049.4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906030763"/>
                  </a:ext>
                </a:extLst>
              </a:tr>
              <a:tr h="334718">
                <a:tc>
                  <a:txBody>
                    <a:bodyPr/>
                    <a:lstStyle/>
                    <a:p>
                      <a:pPr algn="r" fontAlgn="ctr"/>
                      <a:r>
                        <a:rPr lang="en-US" sz="1600">
                          <a:effectLst/>
                        </a:rPr>
                        <a:t>F9 B5 B1051.3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265093177"/>
                  </a:ext>
                </a:extLst>
              </a:tr>
              <a:tr h="334718">
                <a:tc>
                  <a:txBody>
                    <a:bodyPr/>
                    <a:lstStyle/>
                    <a:p>
                      <a:pPr algn="r" fontAlgn="ctr"/>
                      <a:r>
                        <a:rPr lang="en-US" sz="1600">
                          <a:effectLst/>
                        </a:rPr>
                        <a:t>F9 B5 B1056.4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788212782"/>
                  </a:ext>
                </a:extLst>
              </a:tr>
              <a:tr h="334718">
                <a:tc>
                  <a:txBody>
                    <a:bodyPr/>
                    <a:lstStyle/>
                    <a:p>
                      <a:pPr algn="r" fontAlgn="ctr"/>
                      <a:r>
                        <a:rPr lang="en-US" sz="1600">
                          <a:effectLst/>
                        </a:rPr>
                        <a:t>F9 B5 B1048.5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783238616"/>
                  </a:ext>
                </a:extLst>
              </a:tr>
              <a:tr h="334718">
                <a:tc>
                  <a:txBody>
                    <a:bodyPr/>
                    <a:lstStyle/>
                    <a:p>
                      <a:pPr algn="r" fontAlgn="ctr"/>
                      <a:r>
                        <a:rPr lang="en-US" sz="1600">
                          <a:effectLst/>
                        </a:rPr>
                        <a:t>F9 B5 B1051.4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802260016"/>
                  </a:ext>
                </a:extLst>
              </a:tr>
              <a:tr h="334718">
                <a:tc>
                  <a:txBody>
                    <a:bodyPr/>
                    <a:lstStyle/>
                    <a:p>
                      <a:pPr algn="r" fontAlgn="ctr"/>
                      <a:r>
                        <a:rPr lang="en-US" sz="1600">
                          <a:effectLst/>
                        </a:rPr>
                        <a:t>F9 B5 B1049.5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4038680762"/>
                  </a:ext>
                </a:extLst>
              </a:tr>
              <a:tr h="334718">
                <a:tc>
                  <a:txBody>
                    <a:bodyPr/>
                    <a:lstStyle/>
                    <a:p>
                      <a:pPr algn="r" fontAlgn="ctr"/>
                      <a:r>
                        <a:rPr lang="en-US" sz="1600">
                          <a:effectLst/>
                        </a:rPr>
                        <a:t>F9 B5 B1060.2</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781981677"/>
                  </a:ext>
                </a:extLst>
              </a:tr>
              <a:tr h="334718">
                <a:tc>
                  <a:txBody>
                    <a:bodyPr/>
                    <a:lstStyle/>
                    <a:p>
                      <a:pPr algn="r" fontAlgn="ctr"/>
                      <a:r>
                        <a:rPr lang="en-US" sz="1600">
                          <a:effectLst/>
                        </a:rPr>
                        <a:t>F9 B5 B1058.3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558456818"/>
                  </a:ext>
                </a:extLst>
              </a:tr>
              <a:tr h="334718">
                <a:tc>
                  <a:txBody>
                    <a:bodyPr/>
                    <a:lstStyle/>
                    <a:p>
                      <a:pPr algn="r" fontAlgn="ctr"/>
                      <a:r>
                        <a:rPr lang="en-US" sz="1600">
                          <a:effectLst/>
                        </a:rPr>
                        <a:t>F9 B5 B1051.6</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327197986"/>
                  </a:ext>
                </a:extLst>
              </a:tr>
              <a:tr h="334718">
                <a:tc>
                  <a:txBody>
                    <a:bodyPr/>
                    <a:lstStyle/>
                    <a:p>
                      <a:pPr algn="r" fontAlgn="ctr"/>
                      <a:r>
                        <a:rPr lang="en-US" sz="1600">
                          <a:effectLst/>
                        </a:rPr>
                        <a:t>F9 B5 B1060.3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68595803"/>
                  </a:ext>
                </a:extLst>
              </a:tr>
              <a:tr h="334718">
                <a:tc>
                  <a:txBody>
                    <a:bodyPr/>
                    <a:lstStyle/>
                    <a:p>
                      <a:pPr algn="r" fontAlgn="ctr"/>
                      <a:r>
                        <a:rPr lang="en-US" sz="1600" dirty="0">
                          <a:effectLst/>
                        </a:rPr>
                        <a:t>F9 B5 B1049.7</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790513073"/>
                  </a:ext>
                </a:extLst>
              </a:tr>
            </a:tbl>
          </a:graphicData>
        </a:graphic>
      </p:graphicFrame>
      <p:sp>
        <p:nvSpPr>
          <p:cNvPr id="10" name="TextBox 9">
            <a:extLst>
              <a:ext uri="{FF2B5EF4-FFF2-40B4-BE49-F238E27FC236}">
                <a16:creationId xmlns:a16="http://schemas.microsoft.com/office/drawing/2014/main" id="{0237FC9B-2530-39E7-EFD2-A71F675A721B}"/>
              </a:ext>
            </a:extLst>
          </p:cNvPr>
          <p:cNvSpPr txBox="1"/>
          <p:nvPr/>
        </p:nvSpPr>
        <p:spPr>
          <a:xfrm>
            <a:off x="6466113" y="2993571"/>
            <a:ext cx="5148943" cy="1200329"/>
          </a:xfrm>
          <a:prstGeom prst="rect">
            <a:avLst/>
          </a:prstGeom>
          <a:noFill/>
        </p:spPr>
        <p:txBody>
          <a:bodyPr wrap="square" rtlCol="0">
            <a:spAutoFit/>
          </a:bodyPr>
          <a:lstStyle/>
          <a:p>
            <a:r>
              <a:rPr lang="en-US" dirty="0"/>
              <a:t>Retrieves unique booster versions from the table SPACEXTBL where the payload mass is equal to the maximum payload mass using a subquery. </a:t>
            </a:r>
          </a:p>
          <a:p>
            <a:endParaRPr lang="en-US" dirty="0"/>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6" name="TextBox 5">
            <a:extLst>
              <a:ext uri="{FF2B5EF4-FFF2-40B4-BE49-F238E27FC236}">
                <a16:creationId xmlns:a16="http://schemas.microsoft.com/office/drawing/2014/main" id="{65C7CC8B-7B10-33BE-DEFE-964D692FD635}"/>
              </a:ext>
            </a:extLst>
          </p:cNvPr>
          <p:cNvSpPr txBox="1"/>
          <p:nvPr/>
        </p:nvSpPr>
        <p:spPr>
          <a:xfrm>
            <a:off x="326571" y="1626349"/>
            <a:ext cx="11615058" cy="1015663"/>
          </a:xfrm>
          <a:prstGeom prst="rect">
            <a:avLst/>
          </a:prstGeom>
          <a:noFill/>
        </p:spPr>
        <p:txBody>
          <a:bodyPr wrap="square" rtlCol="0">
            <a:spAutoFit/>
          </a:bodyPr>
          <a:lstStyle/>
          <a:p>
            <a:r>
              <a:rPr lang="en-US" sz="1500" dirty="0"/>
              <a:t>%</a:t>
            </a:r>
            <a:r>
              <a:rPr lang="en-US" sz="1500" dirty="0" err="1"/>
              <a:t>sql</a:t>
            </a:r>
            <a:r>
              <a:rPr lang="en-US" sz="1500" dirty="0"/>
              <a:t> SELECT </a:t>
            </a:r>
            <a:r>
              <a:rPr lang="en-US" sz="1500" dirty="0" err="1"/>
              <a:t>substr</a:t>
            </a:r>
            <a:r>
              <a:rPr lang="en-US" sz="1500" dirty="0"/>
              <a:t>(DATE, 6, 2) AS MONTH, </a:t>
            </a:r>
            <a:r>
              <a:rPr lang="en-US" sz="1500" dirty="0" err="1"/>
              <a:t>Booster_Version</a:t>
            </a:r>
            <a:r>
              <a:rPr lang="en-US" sz="1500" dirty="0"/>
              <a:t>, </a:t>
            </a:r>
            <a:r>
              <a:rPr lang="en-US" sz="1500" dirty="0" err="1"/>
              <a:t>Launch_Site</a:t>
            </a:r>
            <a:r>
              <a:rPr lang="en-US" sz="1500" dirty="0"/>
              <a:t>, </a:t>
            </a:r>
            <a:r>
              <a:rPr lang="en-US" sz="1500" dirty="0" err="1"/>
              <a:t>Landing_Outcome</a:t>
            </a:r>
            <a:r>
              <a:rPr lang="en-US" sz="1500" dirty="0"/>
              <a:t> as Outcome, DATE AS dt FROM SPACEXTBL </a:t>
            </a:r>
          </a:p>
          <a:p>
            <a:r>
              <a:rPr lang="en-US" sz="1500" dirty="0"/>
              <a:t>WHERE Outcome like ‘Failure (drone ship)’ AND </a:t>
            </a:r>
            <a:r>
              <a:rPr lang="en-US" sz="1500" dirty="0" err="1"/>
              <a:t>substr</a:t>
            </a:r>
            <a:r>
              <a:rPr lang="en-US" sz="1500" dirty="0"/>
              <a:t>(dt, 0, 5) == ‘2015’;</a:t>
            </a:r>
          </a:p>
          <a:p>
            <a:endParaRPr lang="en-US" sz="1500" dirty="0"/>
          </a:p>
          <a:p>
            <a:r>
              <a:rPr lang="en-US" sz="1500" dirty="0"/>
              <a:t>Result: </a:t>
            </a:r>
          </a:p>
        </p:txBody>
      </p:sp>
      <p:graphicFrame>
        <p:nvGraphicFramePr>
          <p:cNvPr id="7" name="Table 6">
            <a:extLst>
              <a:ext uri="{FF2B5EF4-FFF2-40B4-BE49-F238E27FC236}">
                <a16:creationId xmlns:a16="http://schemas.microsoft.com/office/drawing/2014/main" id="{A84D5F37-AC4D-82E8-FC75-D0A44D18B72A}"/>
              </a:ext>
            </a:extLst>
          </p:cNvPr>
          <p:cNvGraphicFramePr>
            <a:graphicFrameLocks noGrp="1"/>
          </p:cNvGraphicFramePr>
          <p:nvPr>
            <p:extLst>
              <p:ext uri="{D42A27DB-BD31-4B8C-83A1-F6EECF244321}">
                <p14:modId xmlns:p14="http://schemas.microsoft.com/office/powerpoint/2010/main" val="3166169564"/>
              </p:ext>
            </p:extLst>
          </p:nvPr>
        </p:nvGraphicFramePr>
        <p:xfrm>
          <a:off x="326571" y="2657097"/>
          <a:ext cx="10515600" cy="1097280"/>
        </p:xfrm>
        <a:graphic>
          <a:graphicData uri="http://schemas.openxmlformats.org/drawingml/2006/table">
            <a:tbl>
              <a:tblPr/>
              <a:tblGrid>
                <a:gridCol w="2103120">
                  <a:extLst>
                    <a:ext uri="{9D8B030D-6E8A-4147-A177-3AD203B41FA5}">
                      <a16:colId xmlns:a16="http://schemas.microsoft.com/office/drawing/2014/main" val="624752381"/>
                    </a:ext>
                  </a:extLst>
                </a:gridCol>
                <a:gridCol w="2103120">
                  <a:extLst>
                    <a:ext uri="{9D8B030D-6E8A-4147-A177-3AD203B41FA5}">
                      <a16:colId xmlns:a16="http://schemas.microsoft.com/office/drawing/2014/main" val="1471101250"/>
                    </a:ext>
                  </a:extLst>
                </a:gridCol>
                <a:gridCol w="2103120">
                  <a:extLst>
                    <a:ext uri="{9D8B030D-6E8A-4147-A177-3AD203B41FA5}">
                      <a16:colId xmlns:a16="http://schemas.microsoft.com/office/drawing/2014/main" val="186039363"/>
                    </a:ext>
                  </a:extLst>
                </a:gridCol>
                <a:gridCol w="2103120">
                  <a:extLst>
                    <a:ext uri="{9D8B030D-6E8A-4147-A177-3AD203B41FA5}">
                      <a16:colId xmlns:a16="http://schemas.microsoft.com/office/drawing/2014/main" val="149930864"/>
                    </a:ext>
                  </a:extLst>
                </a:gridCol>
                <a:gridCol w="2103120">
                  <a:extLst>
                    <a:ext uri="{9D8B030D-6E8A-4147-A177-3AD203B41FA5}">
                      <a16:colId xmlns:a16="http://schemas.microsoft.com/office/drawing/2014/main" val="546800755"/>
                    </a:ext>
                  </a:extLst>
                </a:gridCol>
              </a:tblGrid>
              <a:tr h="0">
                <a:tc>
                  <a:txBody>
                    <a:bodyPr/>
                    <a:lstStyle/>
                    <a:p>
                      <a:pPr algn="r" fontAlgn="ctr"/>
                      <a:r>
                        <a:rPr lang="en-US" b="1">
                          <a:effectLst/>
                        </a:rPr>
                        <a:t>MONTH</a:t>
                      </a:r>
                    </a:p>
                  </a:txBody>
                  <a:tcPr anchor="ctr">
                    <a:lnL>
                      <a:noFill/>
                    </a:lnL>
                    <a:lnR>
                      <a:noFill/>
                    </a:lnR>
                    <a:lnT>
                      <a:noFill/>
                    </a:lnT>
                    <a:lnB>
                      <a:noFill/>
                    </a:lnB>
                    <a:noFill/>
                  </a:tcPr>
                </a:tc>
                <a:tc>
                  <a:txBody>
                    <a:bodyPr/>
                    <a:lstStyle/>
                    <a:p>
                      <a:pPr algn="r" fontAlgn="ctr"/>
                      <a:r>
                        <a:rPr lang="en-US" b="1">
                          <a:effectLst/>
                        </a:rPr>
                        <a:t>Booster_Version</a:t>
                      </a:r>
                    </a:p>
                  </a:txBody>
                  <a:tcPr anchor="ctr">
                    <a:lnL>
                      <a:noFill/>
                    </a:lnL>
                    <a:lnR>
                      <a:noFill/>
                    </a:lnR>
                    <a:lnT>
                      <a:noFill/>
                    </a:lnT>
                    <a:lnB>
                      <a:noFill/>
                    </a:lnB>
                    <a:noFill/>
                  </a:tcPr>
                </a:tc>
                <a:tc>
                  <a:txBody>
                    <a:bodyPr/>
                    <a:lstStyle/>
                    <a:p>
                      <a:pPr algn="r" fontAlgn="ctr"/>
                      <a:r>
                        <a:rPr lang="en-US" b="1">
                          <a:effectLst/>
                        </a:rPr>
                        <a:t>Launch_Site</a:t>
                      </a:r>
                    </a:p>
                  </a:txBody>
                  <a:tcPr anchor="ctr">
                    <a:lnL>
                      <a:noFill/>
                    </a:lnL>
                    <a:lnR>
                      <a:noFill/>
                    </a:lnR>
                    <a:lnT>
                      <a:noFill/>
                    </a:lnT>
                    <a:lnB>
                      <a:noFill/>
                    </a:lnB>
                    <a:noFill/>
                  </a:tcPr>
                </a:tc>
                <a:tc>
                  <a:txBody>
                    <a:bodyPr/>
                    <a:lstStyle/>
                    <a:p>
                      <a:pPr algn="r" fontAlgn="ctr"/>
                      <a:r>
                        <a:rPr lang="en-US" b="1">
                          <a:effectLst/>
                        </a:rPr>
                        <a:t>Outcome</a:t>
                      </a:r>
                    </a:p>
                  </a:txBody>
                  <a:tcPr anchor="ctr">
                    <a:lnL>
                      <a:noFill/>
                    </a:lnL>
                    <a:lnR>
                      <a:noFill/>
                    </a:lnR>
                    <a:lnT>
                      <a:noFill/>
                    </a:lnT>
                    <a:lnB>
                      <a:noFill/>
                    </a:lnB>
                    <a:noFill/>
                  </a:tcPr>
                </a:tc>
                <a:tc>
                  <a:txBody>
                    <a:bodyPr/>
                    <a:lstStyle/>
                    <a:p>
                      <a:pPr algn="r" fontAlgn="ctr"/>
                      <a:r>
                        <a:rPr lang="en-US" b="1">
                          <a:effectLst/>
                        </a:rPr>
                        <a:t>dt</a:t>
                      </a:r>
                    </a:p>
                  </a:txBody>
                  <a:tcPr anchor="ctr">
                    <a:lnL>
                      <a:noFill/>
                    </a:lnL>
                    <a:lnR>
                      <a:noFill/>
                    </a:lnR>
                    <a:lnT>
                      <a:noFill/>
                    </a:lnT>
                    <a:lnB>
                      <a:noFill/>
                    </a:lnB>
                    <a:noFill/>
                  </a:tcPr>
                </a:tc>
                <a:extLst>
                  <a:ext uri="{0D108BD9-81ED-4DB2-BD59-A6C34878D82A}">
                    <a16:rowId xmlns:a16="http://schemas.microsoft.com/office/drawing/2014/main" val="1112470797"/>
                  </a:ext>
                </a:extLst>
              </a:tr>
              <a:tr h="0">
                <a:tc>
                  <a:txBody>
                    <a:bodyPr/>
                    <a:lstStyle/>
                    <a:p>
                      <a:pPr algn="r" fontAlgn="ctr"/>
                      <a:r>
                        <a:rPr lang="en-US">
                          <a:effectLst/>
                        </a:rPr>
                        <a:t>01</a:t>
                      </a:r>
                    </a:p>
                  </a:txBody>
                  <a:tcPr anchor="ctr">
                    <a:lnL>
                      <a:noFill/>
                    </a:lnL>
                    <a:lnR>
                      <a:noFill/>
                    </a:lnR>
                    <a:lnT>
                      <a:noFill/>
                    </a:lnT>
                    <a:lnB>
                      <a:noFill/>
                    </a:lnB>
                    <a:noFill/>
                  </a:tcPr>
                </a:tc>
                <a:tc>
                  <a:txBody>
                    <a:bodyPr/>
                    <a:lstStyle/>
                    <a:p>
                      <a:pPr algn="r" fontAlgn="ctr"/>
                      <a:r>
                        <a:rPr lang="en-US">
                          <a:effectLst/>
                        </a:rPr>
                        <a:t>F9 v1.1 B1012</a:t>
                      </a:r>
                    </a:p>
                  </a:txBody>
                  <a:tcPr anchor="ctr">
                    <a:lnL>
                      <a:noFill/>
                    </a:lnL>
                    <a:lnR>
                      <a:noFill/>
                    </a:lnR>
                    <a:lnT>
                      <a:noFill/>
                    </a:lnT>
                    <a:lnB>
                      <a:noFill/>
                    </a:lnB>
                    <a:noFill/>
                  </a:tcPr>
                </a:tc>
                <a:tc>
                  <a:txBody>
                    <a:bodyPr/>
                    <a:lstStyle/>
                    <a:p>
                      <a:pPr algn="r" fontAlgn="ctr"/>
                      <a:r>
                        <a:rPr lang="en-US">
                          <a:effectLst/>
                        </a:rPr>
                        <a:t>CCAFS LC-40</a:t>
                      </a:r>
                    </a:p>
                  </a:txBody>
                  <a:tcPr anchor="ctr">
                    <a:lnL>
                      <a:noFill/>
                    </a:lnL>
                    <a:lnR>
                      <a:noFill/>
                    </a:lnR>
                    <a:lnT>
                      <a:noFill/>
                    </a:lnT>
                    <a:lnB>
                      <a:noFill/>
                    </a:lnB>
                    <a:noFill/>
                  </a:tcPr>
                </a:tc>
                <a:tc>
                  <a:txBody>
                    <a:bodyPr/>
                    <a:lstStyle/>
                    <a:p>
                      <a:pPr algn="r" fontAlgn="ctr"/>
                      <a:r>
                        <a:rPr lang="en-US">
                          <a:effectLst/>
                        </a:rPr>
                        <a:t>Failure (drone ship)</a:t>
                      </a:r>
                    </a:p>
                  </a:txBody>
                  <a:tcPr anchor="ctr">
                    <a:lnL>
                      <a:noFill/>
                    </a:lnL>
                    <a:lnR>
                      <a:noFill/>
                    </a:lnR>
                    <a:lnT>
                      <a:noFill/>
                    </a:lnT>
                    <a:lnB>
                      <a:noFill/>
                    </a:lnB>
                    <a:noFill/>
                  </a:tcPr>
                </a:tc>
                <a:tc>
                  <a:txBody>
                    <a:bodyPr/>
                    <a:lstStyle/>
                    <a:p>
                      <a:pPr algn="r" fontAlgn="ctr"/>
                      <a:r>
                        <a:rPr lang="en-US">
                          <a:effectLst/>
                        </a:rPr>
                        <a:t>2015-01-10</a:t>
                      </a:r>
                    </a:p>
                  </a:txBody>
                  <a:tcPr anchor="ctr">
                    <a:lnL>
                      <a:noFill/>
                    </a:lnL>
                    <a:lnR>
                      <a:noFill/>
                    </a:lnR>
                    <a:lnT>
                      <a:noFill/>
                    </a:lnT>
                    <a:lnB>
                      <a:noFill/>
                    </a:lnB>
                    <a:noFill/>
                  </a:tcPr>
                </a:tc>
                <a:extLst>
                  <a:ext uri="{0D108BD9-81ED-4DB2-BD59-A6C34878D82A}">
                    <a16:rowId xmlns:a16="http://schemas.microsoft.com/office/drawing/2014/main" val="3249542952"/>
                  </a:ext>
                </a:extLst>
              </a:tr>
              <a:tr h="0">
                <a:tc>
                  <a:txBody>
                    <a:bodyPr/>
                    <a:lstStyle/>
                    <a:p>
                      <a:pPr algn="r" fontAlgn="ctr"/>
                      <a:r>
                        <a:rPr lang="en-US">
                          <a:effectLst/>
                        </a:rPr>
                        <a:t>04</a:t>
                      </a:r>
                    </a:p>
                  </a:txBody>
                  <a:tcPr anchor="ctr">
                    <a:lnL>
                      <a:noFill/>
                    </a:lnL>
                    <a:lnR>
                      <a:noFill/>
                    </a:lnR>
                    <a:lnT>
                      <a:noFill/>
                    </a:lnT>
                    <a:lnB>
                      <a:noFill/>
                    </a:lnB>
                    <a:noFill/>
                  </a:tcPr>
                </a:tc>
                <a:tc>
                  <a:txBody>
                    <a:bodyPr/>
                    <a:lstStyle/>
                    <a:p>
                      <a:pPr algn="r" fontAlgn="ctr"/>
                      <a:r>
                        <a:rPr lang="en-US">
                          <a:effectLst/>
                        </a:rPr>
                        <a:t>F9 v1.1 B1015</a:t>
                      </a:r>
                    </a:p>
                  </a:txBody>
                  <a:tcPr anchor="ctr">
                    <a:lnL>
                      <a:noFill/>
                    </a:lnL>
                    <a:lnR>
                      <a:noFill/>
                    </a:lnR>
                    <a:lnT>
                      <a:noFill/>
                    </a:lnT>
                    <a:lnB>
                      <a:noFill/>
                    </a:lnB>
                    <a:noFill/>
                  </a:tcPr>
                </a:tc>
                <a:tc>
                  <a:txBody>
                    <a:bodyPr/>
                    <a:lstStyle/>
                    <a:p>
                      <a:pPr algn="r" fontAlgn="ctr"/>
                      <a:r>
                        <a:rPr lang="en-US">
                          <a:effectLst/>
                        </a:rPr>
                        <a:t>CCAFS LC-40</a:t>
                      </a:r>
                    </a:p>
                  </a:txBody>
                  <a:tcPr anchor="ctr">
                    <a:lnL>
                      <a:noFill/>
                    </a:lnL>
                    <a:lnR>
                      <a:noFill/>
                    </a:lnR>
                    <a:lnT>
                      <a:noFill/>
                    </a:lnT>
                    <a:lnB>
                      <a:noFill/>
                    </a:lnB>
                    <a:noFill/>
                  </a:tcPr>
                </a:tc>
                <a:tc>
                  <a:txBody>
                    <a:bodyPr/>
                    <a:lstStyle/>
                    <a:p>
                      <a:pPr algn="r" fontAlgn="ctr"/>
                      <a:r>
                        <a:rPr lang="en-US">
                          <a:effectLst/>
                        </a:rPr>
                        <a:t>Failure (drone ship)</a:t>
                      </a:r>
                    </a:p>
                  </a:txBody>
                  <a:tcPr anchor="ctr">
                    <a:lnL>
                      <a:noFill/>
                    </a:lnL>
                    <a:lnR>
                      <a:noFill/>
                    </a:lnR>
                    <a:lnT>
                      <a:noFill/>
                    </a:lnT>
                    <a:lnB>
                      <a:noFill/>
                    </a:lnB>
                    <a:noFill/>
                  </a:tcPr>
                </a:tc>
                <a:tc>
                  <a:txBody>
                    <a:bodyPr/>
                    <a:lstStyle/>
                    <a:p>
                      <a:pPr algn="r" fontAlgn="ctr"/>
                      <a:r>
                        <a:rPr lang="en-US" dirty="0">
                          <a:effectLst/>
                        </a:rPr>
                        <a:t>2015-04-14</a:t>
                      </a:r>
                    </a:p>
                  </a:txBody>
                  <a:tcPr anchor="ctr">
                    <a:lnL>
                      <a:noFill/>
                    </a:lnL>
                    <a:lnR>
                      <a:noFill/>
                    </a:lnR>
                    <a:lnT>
                      <a:noFill/>
                    </a:lnT>
                    <a:lnB>
                      <a:noFill/>
                    </a:lnB>
                    <a:noFill/>
                  </a:tcPr>
                </a:tc>
                <a:extLst>
                  <a:ext uri="{0D108BD9-81ED-4DB2-BD59-A6C34878D82A}">
                    <a16:rowId xmlns:a16="http://schemas.microsoft.com/office/drawing/2014/main" val="2611613435"/>
                  </a:ext>
                </a:extLst>
              </a:tr>
            </a:tbl>
          </a:graphicData>
        </a:graphic>
      </p:graphicFrame>
      <p:sp>
        <p:nvSpPr>
          <p:cNvPr id="8" name="TextBox 7">
            <a:extLst>
              <a:ext uri="{FF2B5EF4-FFF2-40B4-BE49-F238E27FC236}">
                <a16:creationId xmlns:a16="http://schemas.microsoft.com/office/drawing/2014/main" id="{7D445AFC-5E46-9B0E-D4A0-FC1D874A750C}"/>
              </a:ext>
            </a:extLst>
          </p:cNvPr>
          <p:cNvSpPr txBox="1"/>
          <p:nvPr/>
        </p:nvSpPr>
        <p:spPr>
          <a:xfrm>
            <a:off x="770011" y="4376057"/>
            <a:ext cx="9244846" cy="646331"/>
          </a:xfrm>
          <a:prstGeom prst="rect">
            <a:avLst/>
          </a:prstGeom>
          <a:noFill/>
        </p:spPr>
        <p:txBody>
          <a:bodyPr wrap="square" rtlCol="0">
            <a:spAutoFit/>
          </a:bodyPr>
          <a:lstStyle/>
          <a:p>
            <a:r>
              <a:rPr lang="en-US" dirty="0"/>
              <a:t>By using the keyword </a:t>
            </a:r>
            <a:r>
              <a:rPr lang="en-US" dirty="0" err="1"/>
              <a:t>substr</a:t>
            </a:r>
            <a:r>
              <a:rPr lang="en-US" dirty="0"/>
              <a:t> can find the month and year of a date to find the month and booster version of a launch from the year 2015 and resulted in a drone ship failure. </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Rectangle 1">
            <a:extLst>
              <a:ext uri="{FF2B5EF4-FFF2-40B4-BE49-F238E27FC236}">
                <a16:creationId xmlns:a16="http://schemas.microsoft.com/office/drawing/2014/main" id="{CBD3BF2A-B0A7-2FA1-6BA8-A4119A140FD2}"/>
              </a:ext>
            </a:extLst>
          </p:cNvPr>
          <p:cNvSpPr>
            <a:spLocks noChangeArrowheads="1"/>
          </p:cNvSpPr>
          <p:nvPr/>
        </p:nvSpPr>
        <p:spPr bwMode="auto">
          <a:xfrm>
            <a:off x="-1" y="0"/>
            <a:ext cx="14597743" cy="82069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3480" tIns="63480" rIns="63480" bIns="6348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t"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chemeClr val="tx1"/>
                </a:solidFill>
                <a:effectLst/>
                <a:latin typeface="Arial" panose="020B0604020202020204" pitchFamily="34" charset="0"/>
              </a:rPr>
              <a:t>%</a:t>
            </a:r>
            <a:r>
              <a:rPr kumimoji="0" lang="en-US" altLang="en-US" sz="1000" b="1" i="0" u="none" strike="noStrike" cap="none" normalizeH="0" baseline="0">
                <a:ln>
                  <a:noFill/>
                </a:ln>
                <a:solidFill>
                  <a:schemeClr val="tx1"/>
                </a:solidFill>
                <a:effectLst/>
                <a:latin typeface="Arial Unicode MS"/>
                <a:cs typeface="Times New Roman" panose="02020603050405020304" pitchFamily="18" charset="0"/>
              </a:rPr>
              <a:t>sql</a:t>
            </a:r>
            <a:r>
              <a:rPr kumimoji="0" lang="en-US" altLang="en-US" sz="1000" b="0" i="0" u="none" strike="noStrike" cap="none" normalizeH="0" baseline="0">
                <a:ln>
                  <a:noFill/>
                </a:ln>
                <a:solidFill>
                  <a:schemeClr val="tx1"/>
                </a:solidFill>
                <a:effectLst/>
                <a:latin typeface="Arial Unicode MS"/>
                <a:cs typeface="Times New Roman" panose="02020603050405020304" pitchFamily="18" charset="0"/>
              </a:rPr>
              <a:t> SELECT COUNT(Landing_Outcome), Landing_Outcome as Outcome FROM SPACEXTBL WHERE DATE &gt;= '2010-06-04' AND DATE &lt;= '2017-03-20' AND Outcome like '%Success%' GROUP BY Outcome ORDER BY COUNT(Outcome) DESC; </a:t>
            </a:r>
            <a:endParaRPr kumimoji="0" lang="en-US" altLang="en-US"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9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355DA569-C27F-2721-81B3-88BD5AC1921F}"/>
              </a:ext>
            </a:extLst>
          </p:cNvPr>
          <p:cNvSpPr txBox="1"/>
          <p:nvPr/>
        </p:nvSpPr>
        <p:spPr>
          <a:xfrm>
            <a:off x="574068" y="1730829"/>
            <a:ext cx="11084532" cy="1246495"/>
          </a:xfrm>
          <a:prstGeom prst="rect">
            <a:avLst/>
          </a:prstGeom>
          <a:noFill/>
        </p:spPr>
        <p:txBody>
          <a:bodyPr wrap="square" rtlCol="0">
            <a:spAutoFit/>
          </a:bodyPr>
          <a:lstStyle/>
          <a:p>
            <a:r>
              <a:rPr lang="en-US" sz="1500" dirty="0"/>
              <a:t>%</a:t>
            </a:r>
            <a:r>
              <a:rPr lang="en-US" sz="1500" dirty="0" err="1"/>
              <a:t>sql</a:t>
            </a:r>
            <a:r>
              <a:rPr lang="en-US" sz="1500" dirty="0"/>
              <a:t> SELECT COUNT(</a:t>
            </a:r>
            <a:r>
              <a:rPr lang="en-US" sz="1500" dirty="0" err="1"/>
              <a:t>Landing_Outcome</a:t>
            </a:r>
            <a:r>
              <a:rPr lang="en-US" sz="1500" dirty="0"/>
              <a:t>), </a:t>
            </a:r>
            <a:r>
              <a:rPr lang="en-US" sz="1500" dirty="0" err="1"/>
              <a:t>Landing_Outcome</a:t>
            </a:r>
            <a:r>
              <a:rPr lang="en-US" sz="1500" dirty="0"/>
              <a:t> as Outcome FROM SPACEXTBL </a:t>
            </a:r>
          </a:p>
          <a:p>
            <a:r>
              <a:rPr lang="en-US" sz="1500" dirty="0"/>
              <a:t>WHERE DATE &gt;= ‘2010-06-04’ AND DATE &lt;= ‘2017-03-20’ AND Outcome LIKE ‘%Success%’ </a:t>
            </a:r>
          </a:p>
          <a:p>
            <a:r>
              <a:rPr lang="en-US" sz="1500" dirty="0"/>
              <a:t>GROUP BY Outcome ORDER BY COUNT(Outcome) DESC;</a:t>
            </a:r>
          </a:p>
          <a:p>
            <a:endParaRPr lang="en-US" sz="1500" dirty="0"/>
          </a:p>
          <a:p>
            <a:r>
              <a:rPr lang="en-US" sz="1500" dirty="0"/>
              <a:t>Result: </a:t>
            </a:r>
          </a:p>
        </p:txBody>
      </p:sp>
      <p:graphicFrame>
        <p:nvGraphicFramePr>
          <p:cNvPr id="8" name="Table 7">
            <a:extLst>
              <a:ext uri="{FF2B5EF4-FFF2-40B4-BE49-F238E27FC236}">
                <a16:creationId xmlns:a16="http://schemas.microsoft.com/office/drawing/2014/main" id="{1E294665-0CF5-0E2D-F95C-F5B71B6FB63F}"/>
              </a:ext>
            </a:extLst>
          </p:cNvPr>
          <p:cNvGraphicFramePr>
            <a:graphicFrameLocks noGrp="1"/>
          </p:cNvGraphicFramePr>
          <p:nvPr>
            <p:extLst>
              <p:ext uri="{D42A27DB-BD31-4B8C-83A1-F6EECF244321}">
                <p14:modId xmlns:p14="http://schemas.microsoft.com/office/powerpoint/2010/main" val="1322229828"/>
              </p:ext>
            </p:extLst>
          </p:nvPr>
        </p:nvGraphicFramePr>
        <p:xfrm>
          <a:off x="838200" y="3071814"/>
          <a:ext cx="10515600" cy="1097280"/>
        </p:xfrm>
        <a:graphic>
          <a:graphicData uri="http://schemas.openxmlformats.org/drawingml/2006/table">
            <a:tbl>
              <a:tblPr/>
              <a:tblGrid>
                <a:gridCol w="5257800">
                  <a:extLst>
                    <a:ext uri="{9D8B030D-6E8A-4147-A177-3AD203B41FA5}">
                      <a16:colId xmlns:a16="http://schemas.microsoft.com/office/drawing/2014/main" val="3967987296"/>
                    </a:ext>
                  </a:extLst>
                </a:gridCol>
                <a:gridCol w="5257800">
                  <a:extLst>
                    <a:ext uri="{9D8B030D-6E8A-4147-A177-3AD203B41FA5}">
                      <a16:colId xmlns:a16="http://schemas.microsoft.com/office/drawing/2014/main" val="284576533"/>
                    </a:ext>
                  </a:extLst>
                </a:gridCol>
              </a:tblGrid>
              <a:tr h="0">
                <a:tc>
                  <a:txBody>
                    <a:bodyPr/>
                    <a:lstStyle/>
                    <a:p>
                      <a:pPr algn="r" fontAlgn="ctr"/>
                      <a:r>
                        <a:rPr lang="en-US" b="1">
                          <a:effectLst/>
                        </a:rPr>
                        <a:t>COUNT(Landing_Outcome)</a:t>
                      </a:r>
                    </a:p>
                  </a:txBody>
                  <a:tcPr anchor="ctr">
                    <a:lnL>
                      <a:noFill/>
                    </a:lnL>
                    <a:lnR>
                      <a:noFill/>
                    </a:lnR>
                    <a:lnT>
                      <a:noFill/>
                    </a:lnT>
                    <a:lnB>
                      <a:noFill/>
                    </a:lnB>
                    <a:solidFill>
                      <a:srgbClr val="FFFFFF"/>
                    </a:solidFill>
                  </a:tcPr>
                </a:tc>
                <a:tc>
                  <a:txBody>
                    <a:bodyPr/>
                    <a:lstStyle/>
                    <a:p>
                      <a:pPr algn="r" fontAlgn="ctr"/>
                      <a:r>
                        <a:rPr lang="en-US" b="1">
                          <a:effectLst/>
                        </a:rPr>
                        <a:t>Outcome</a:t>
                      </a:r>
                    </a:p>
                  </a:txBody>
                  <a:tcPr anchor="ctr">
                    <a:lnL>
                      <a:noFill/>
                    </a:lnL>
                    <a:lnR>
                      <a:noFill/>
                    </a:lnR>
                    <a:lnT>
                      <a:noFill/>
                    </a:lnT>
                    <a:lnB>
                      <a:noFill/>
                    </a:lnB>
                    <a:solidFill>
                      <a:srgbClr val="FFFFFF"/>
                    </a:solidFill>
                  </a:tcPr>
                </a:tc>
                <a:extLst>
                  <a:ext uri="{0D108BD9-81ED-4DB2-BD59-A6C34878D82A}">
                    <a16:rowId xmlns:a16="http://schemas.microsoft.com/office/drawing/2014/main" val="1427813902"/>
                  </a:ext>
                </a:extLst>
              </a:tr>
              <a:tr h="0">
                <a:tc>
                  <a:txBody>
                    <a:bodyPr/>
                    <a:lstStyle/>
                    <a:p>
                      <a:pPr algn="r" fontAlgn="ctr"/>
                      <a:r>
                        <a:rPr lang="en-US">
                          <a:effectLst/>
                        </a:rPr>
                        <a:t>5</a:t>
                      </a:r>
                    </a:p>
                  </a:txBody>
                  <a:tcPr anchor="ctr">
                    <a:lnL>
                      <a:noFill/>
                    </a:lnL>
                    <a:lnR>
                      <a:noFill/>
                    </a:lnR>
                    <a:lnT>
                      <a:noFill/>
                    </a:lnT>
                    <a:lnB>
                      <a:noFill/>
                    </a:lnB>
                    <a:solidFill>
                      <a:srgbClr val="FFFFFF"/>
                    </a:solidFill>
                  </a:tcPr>
                </a:tc>
                <a:tc>
                  <a:txBody>
                    <a:bodyPr/>
                    <a:lstStyle/>
                    <a:p>
                      <a:pPr algn="r" fontAlgn="ctr"/>
                      <a:r>
                        <a:rPr lang="en-US">
                          <a:effectLst/>
                        </a:rPr>
                        <a:t>Success (drone ship)</a:t>
                      </a:r>
                    </a:p>
                  </a:txBody>
                  <a:tcPr anchor="ctr">
                    <a:lnL>
                      <a:noFill/>
                    </a:lnL>
                    <a:lnR>
                      <a:noFill/>
                    </a:lnR>
                    <a:lnT>
                      <a:noFill/>
                    </a:lnT>
                    <a:lnB>
                      <a:noFill/>
                    </a:lnB>
                    <a:solidFill>
                      <a:srgbClr val="FFFFFF"/>
                    </a:solidFill>
                  </a:tcPr>
                </a:tc>
                <a:extLst>
                  <a:ext uri="{0D108BD9-81ED-4DB2-BD59-A6C34878D82A}">
                    <a16:rowId xmlns:a16="http://schemas.microsoft.com/office/drawing/2014/main" val="3117784111"/>
                  </a:ext>
                </a:extLst>
              </a:tr>
              <a:tr h="0">
                <a:tc>
                  <a:txBody>
                    <a:bodyPr/>
                    <a:lstStyle/>
                    <a:p>
                      <a:pPr algn="r" fontAlgn="ctr"/>
                      <a:r>
                        <a:rPr lang="en-US">
                          <a:effectLst/>
                        </a:rPr>
                        <a:t>3</a:t>
                      </a:r>
                    </a:p>
                  </a:txBody>
                  <a:tcPr anchor="ctr">
                    <a:lnL>
                      <a:noFill/>
                    </a:lnL>
                    <a:lnR>
                      <a:noFill/>
                    </a:lnR>
                    <a:lnT>
                      <a:noFill/>
                    </a:lnT>
                    <a:lnB>
                      <a:noFill/>
                    </a:lnB>
                    <a:solidFill>
                      <a:srgbClr val="FFFFFF"/>
                    </a:solidFill>
                  </a:tcPr>
                </a:tc>
                <a:tc>
                  <a:txBody>
                    <a:bodyPr/>
                    <a:lstStyle/>
                    <a:p>
                      <a:pPr algn="r" fontAlgn="ctr"/>
                      <a:r>
                        <a:rPr lang="en-US" dirty="0">
                          <a:effectLst/>
                        </a:rPr>
                        <a:t>Success (ground pad)</a:t>
                      </a:r>
                    </a:p>
                  </a:txBody>
                  <a:tcPr anchor="ctr">
                    <a:lnL>
                      <a:noFill/>
                    </a:lnL>
                    <a:lnR>
                      <a:noFill/>
                    </a:lnR>
                    <a:lnT>
                      <a:noFill/>
                    </a:lnT>
                    <a:lnB>
                      <a:noFill/>
                    </a:lnB>
                    <a:solidFill>
                      <a:srgbClr val="FFFFFF"/>
                    </a:solidFill>
                  </a:tcPr>
                </a:tc>
                <a:extLst>
                  <a:ext uri="{0D108BD9-81ED-4DB2-BD59-A6C34878D82A}">
                    <a16:rowId xmlns:a16="http://schemas.microsoft.com/office/drawing/2014/main" val="2511980381"/>
                  </a:ext>
                </a:extLst>
              </a:tr>
            </a:tbl>
          </a:graphicData>
        </a:graphic>
      </p:graphicFrame>
      <p:sp>
        <p:nvSpPr>
          <p:cNvPr id="9" name="TextBox 8">
            <a:extLst>
              <a:ext uri="{FF2B5EF4-FFF2-40B4-BE49-F238E27FC236}">
                <a16:creationId xmlns:a16="http://schemas.microsoft.com/office/drawing/2014/main" id="{81CA48B5-AEE6-EB25-075F-3FF9FB9678AF}"/>
              </a:ext>
            </a:extLst>
          </p:cNvPr>
          <p:cNvSpPr txBox="1"/>
          <p:nvPr/>
        </p:nvSpPr>
        <p:spPr>
          <a:xfrm>
            <a:off x="489858" y="5040086"/>
            <a:ext cx="11430000" cy="646331"/>
          </a:xfrm>
          <a:prstGeom prst="rect">
            <a:avLst/>
          </a:prstGeom>
          <a:noFill/>
        </p:spPr>
        <p:txBody>
          <a:bodyPr wrap="square" rtlCol="0">
            <a:spAutoFit/>
          </a:bodyPr>
          <a:lstStyle/>
          <a:p>
            <a:r>
              <a:rPr lang="en-US" dirty="0"/>
              <a:t>Use the keywords group by and order by to find the ranking of the counts of successful launches between the dates 2010-06-04 and 2017-03-20. </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Base Launch Sites</a:t>
            </a:r>
          </a:p>
        </p:txBody>
      </p:sp>
      <p:sp>
        <p:nvSpPr>
          <p:cNvPr id="4" name="Rectangle 1">
            <a:extLst>
              <a:ext uri="{FF2B5EF4-FFF2-40B4-BE49-F238E27FC236}">
                <a16:creationId xmlns:a16="http://schemas.microsoft.com/office/drawing/2014/main" id="{D8C163F0-1135-5630-DFC5-6DA202856418}"/>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10" name="Picture 9" descr="A map of the world&#10;&#10;Description automatically generated">
            <a:extLst>
              <a:ext uri="{FF2B5EF4-FFF2-40B4-BE49-F238E27FC236}">
                <a16:creationId xmlns:a16="http://schemas.microsoft.com/office/drawing/2014/main" id="{B14F4F85-C27A-9DAA-A795-78CDEFE246B5}"/>
              </a:ext>
            </a:extLst>
          </p:cNvPr>
          <p:cNvPicPr>
            <a:picLocks noChangeAspect="1"/>
          </p:cNvPicPr>
          <p:nvPr/>
        </p:nvPicPr>
        <p:blipFill>
          <a:blip r:embed="rId3"/>
          <a:stretch>
            <a:fillRect/>
          </a:stretch>
        </p:blipFill>
        <p:spPr>
          <a:xfrm>
            <a:off x="2172983" y="1351352"/>
            <a:ext cx="7846033" cy="3586523"/>
          </a:xfrm>
          <a:prstGeom prst="rect">
            <a:avLst/>
          </a:prstGeom>
        </p:spPr>
      </p:pic>
      <p:sp>
        <p:nvSpPr>
          <p:cNvPr id="11" name="TextBox 10">
            <a:extLst>
              <a:ext uri="{FF2B5EF4-FFF2-40B4-BE49-F238E27FC236}">
                <a16:creationId xmlns:a16="http://schemas.microsoft.com/office/drawing/2014/main" id="{4F30784C-D1A4-72DD-C3D7-C7ED4F2039F3}"/>
              </a:ext>
            </a:extLst>
          </p:cNvPr>
          <p:cNvSpPr txBox="1"/>
          <p:nvPr/>
        </p:nvSpPr>
        <p:spPr>
          <a:xfrm>
            <a:off x="1458686" y="5431971"/>
            <a:ext cx="9122228" cy="369332"/>
          </a:xfrm>
          <a:prstGeom prst="rect">
            <a:avLst/>
          </a:prstGeom>
          <a:noFill/>
        </p:spPr>
        <p:txBody>
          <a:bodyPr wrap="square" rtlCol="0">
            <a:spAutoFit/>
          </a:bodyPr>
          <a:lstStyle/>
          <a:p>
            <a:r>
              <a:rPr lang="en-US" dirty="0"/>
              <a:t>One can observe that the SpaceX launch sites are either in California or Florida</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Colored Labeled Markers</a:t>
            </a:r>
          </a:p>
        </p:txBody>
      </p:sp>
      <p:pic>
        <p:nvPicPr>
          <p:cNvPr id="4" name="Picture 3" descr="A video game screen with a black background&#10;&#10;Description automatically generated">
            <a:extLst>
              <a:ext uri="{FF2B5EF4-FFF2-40B4-BE49-F238E27FC236}">
                <a16:creationId xmlns:a16="http://schemas.microsoft.com/office/drawing/2014/main" id="{ACD8BBC9-F4AE-74D2-20DD-6DD4CEF6D47C}"/>
              </a:ext>
            </a:extLst>
          </p:cNvPr>
          <p:cNvPicPr>
            <a:picLocks noChangeAspect="1"/>
          </p:cNvPicPr>
          <p:nvPr/>
        </p:nvPicPr>
        <p:blipFill>
          <a:blip r:embed="rId3"/>
          <a:stretch>
            <a:fillRect/>
          </a:stretch>
        </p:blipFill>
        <p:spPr>
          <a:xfrm>
            <a:off x="2161341" y="1393815"/>
            <a:ext cx="7732939" cy="3642789"/>
          </a:xfrm>
          <a:prstGeom prst="rect">
            <a:avLst/>
          </a:prstGeom>
        </p:spPr>
      </p:pic>
      <p:sp>
        <p:nvSpPr>
          <p:cNvPr id="6" name="TextBox 5">
            <a:extLst>
              <a:ext uri="{FF2B5EF4-FFF2-40B4-BE49-F238E27FC236}">
                <a16:creationId xmlns:a16="http://schemas.microsoft.com/office/drawing/2014/main" id="{DBF3F998-6E0D-DA72-726A-30B9689210EC}"/>
              </a:ext>
            </a:extLst>
          </p:cNvPr>
          <p:cNvSpPr txBox="1"/>
          <p:nvPr/>
        </p:nvSpPr>
        <p:spPr>
          <a:xfrm>
            <a:off x="1888671" y="5344886"/>
            <a:ext cx="8414657" cy="369332"/>
          </a:xfrm>
          <a:prstGeom prst="rect">
            <a:avLst/>
          </a:prstGeom>
          <a:noFill/>
        </p:spPr>
        <p:txBody>
          <a:bodyPr wrap="square" rtlCol="0">
            <a:spAutoFit/>
          </a:bodyPr>
          <a:lstStyle/>
          <a:p>
            <a:r>
              <a:rPr lang="en-US" dirty="0"/>
              <a:t>Green Marker represents a successful launch. Red Marker represents a failed launch</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CCAFS SLC-40 and its Proximities</a:t>
            </a:r>
          </a:p>
        </p:txBody>
      </p:sp>
      <p:pic>
        <p:nvPicPr>
          <p:cNvPr id="7" name="Picture 6" descr="A map of a city&#10;&#10;Description automatically generated">
            <a:extLst>
              <a:ext uri="{FF2B5EF4-FFF2-40B4-BE49-F238E27FC236}">
                <a16:creationId xmlns:a16="http://schemas.microsoft.com/office/drawing/2014/main" id="{9881CD00-7D88-85ED-CCD6-4B9621E89755}"/>
              </a:ext>
            </a:extLst>
          </p:cNvPr>
          <p:cNvPicPr>
            <a:picLocks noChangeAspect="1"/>
          </p:cNvPicPr>
          <p:nvPr/>
        </p:nvPicPr>
        <p:blipFill>
          <a:blip r:embed="rId3"/>
          <a:stretch>
            <a:fillRect/>
          </a:stretch>
        </p:blipFill>
        <p:spPr>
          <a:xfrm>
            <a:off x="4664545" y="1786771"/>
            <a:ext cx="3414772" cy="2052999"/>
          </a:xfrm>
          <a:prstGeom prst="rect">
            <a:avLst/>
          </a:prstGeom>
        </p:spPr>
      </p:pic>
      <p:pic>
        <p:nvPicPr>
          <p:cNvPr id="10" name="Picture 9" descr="A map with a circular object in the center&#10;&#10;Description automatically generated with medium confidence">
            <a:extLst>
              <a:ext uri="{FF2B5EF4-FFF2-40B4-BE49-F238E27FC236}">
                <a16:creationId xmlns:a16="http://schemas.microsoft.com/office/drawing/2014/main" id="{E941FB80-16A6-CDD0-AC5C-ED9BD3846D9F}"/>
              </a:ext>
            </a:extLst>
          </p:cNvPr>
          <p:cNvPicPr>
            <a:picLocks noChangeAspect="1"/>
          </p:cNvPicPr>
          <p:nvPr/>
        </p:nvPicPr>
        <p:blipFill>
          <a:blip r:embed="rId4"/>
          <a:stretch>
            <a:fillRect/>
          </a:stretch>
        </p:blipFill>
        <p:spPr>
          <a:xfrm>
            <a:off x="8166838" y="4538840"/>
            <a:ext cx="3879605" cy="2077793"/>
          </a:xfrm>
          <a:prstGeom prst="rect">
            <a:avLst/>
          </a:prstGeom>
        </p:spPr>
      </p:pic>
      <p:pic>
        <p:nvPicPr>
          <p:cNvPr id="12" name="Picture 11" descr="A map of a city&#10;&#10;Description automatically generated">
            <a:extLst>
              <a:ext uri="{FF2B5EF4-FFF2-40B4-BE49-F238E27FC236}">
                <a16:creationId xmlns:a16="http://schemas.microsoft.com/office/drawing/2014/main" id="{E72F22BC-6A9B-A181-F982-0CEA51CBA74F}"/>
              </a:ext>
            </a:extLst>
          </p:cNvPr>
          <p:cNvPicPr>
            <a:picLocks noChangeAspect="1"/>
          </p:cNvPicPr>
          <p:nvPr/>
        </p:nvPicPr>
        <p:blipFill>
          <a:blip r:embed="rId5"/>
          <a:stretch>
            <a:fillRect/>
          </a:stretch>
        </p:blipFill>
        <p:spPr>
          <a:xfrm>
            <a:off x="8579305" y="1929518"/>
            <a:ext cx="3467138" cy="1767503"/>
          </a:xfrm>
          <a:prstGeom prst="rect">
            <a:avLst/>
          </a:prstGeom>
        </p:spPr>
      </p:pic>
      <p:pic>
        <p:nvPicPr>
          <p:cNvPr id="14" name="Picture 13" descr="A map of a city&#10;&#10;Description automatically generated">
            <a:extLst>
              <a:ext uri="{FF2B5EF4-FFF2-40B4-BE49-F238E27FC236}">
                <a16:creationId xmlns:a16="http://schemas.microsoft.com/office/drawing/2014/main" id="{295BF335-EE04-23A8-337D-F4A4B588288D}"/>
              </a:ext>
            </a:extLst>
          </p:cNvPr>
          <p:cNvPicPr>
            <a:picLocks noChangeAspect="1"/>
          </p:cNvPicPr>
          <p:nvPr/>
        </p:nvPicPr>
        <p:blipFill>
          <a:blip r:embed="rId6"/>
          <a:stretch>
            <a:fillRect/>
          </a:stretch>
        </p:blipFill>
        <p:spPr>
          <a:xfrm>
            <a:off x="246368" y="1600733"/>
            <a:ext cx="4054699" cy="2425076"/>
          </a:xfrm>
          <a:prstGeom prst="rect">
            <a:avLst/>
          </a:prstGeom>
        </p:spPr>
      </p:pic>
      <p:sp>
        <p:nvSpPr>
          <p:cNvPr id="15" name="TextBox 14">
            <a:extLst>
              <a:ext uri="{FF2B5EF4-FFF2-40B4-BE49-F238E27FC236}">
                <a16:creationId xmlns:a16="http://schemas.microsoft.com/office/drawing/2014/main" id="{D7965E00-5B7D-93A8-1738-9BD1EBE19F0A}"/>
              </a:ext>
            </a:extLst>
          </p:cNvPr>
          <p:cNvSpPr txBox="1"/>
          <p:nvPr/>
        </p:nvSpPr>
        <p:spPr>
          <a:xfrm>
            <a:off x="851977" y="4713995"/>
            <a:ext cx="6346372" cy="1200329"/>
          </a:xfrm>
          <a:prstGeom prst="rect">
            <a:avLst/>
          </a:prstGeom>
          <a:noFill/>
        </p:spPr>
        <p:txBody>
          <a:bodyPr wrap="square" rtlCol="0">
            <a:spAutoFit/>
          </a:bodyPr>
          <a:lstStyle/>
          <a:p>
            <a:pPr marL="285750" indent="-285750">
              <a:buFont typeface="Arial" panose="020B0604020202020204" pitchFamily="34" charset="0"/>
              <a:buChar char="•"/>
            </a:pPr>
            <a:r>
              <a:rPr lang="en-US" dirty="0"/>
              <a:t>Are launch sites in close proximity to railways? Yes</a:t>
            </a:r>
          </a:p>
          <a:p>
            <a:pPr marL="285750" indent="-285750">
              <a:buFont typeface="Arial" panose="020B0604020202020204" pitchFamily="34" charset="0"/>
              <a:buChar char="•"/>
            </a:pPr>
            <a:r>
              <a:rPr lang="en-US" dirty="0"/>
              <a:t>Are launch sites in close proximity to highways? Yes</a:t>
            </a:r>
          </a:p>
          <a:p>
            <a:pPr marL="285750" indent="-285750">
              <a:buFont typeface="Arial" panose="020B0604020202020204" pitchFamily="34" charset="0"/>
              <a:buChar char="•"/>
            </a:pPr>
            <a:r>
              <a:rPr lang="en-US" dirty="0"/>
              <a:t>Are launch sites in close proximity to coastline? Yes</a:t>
            </a:r>
          </a:p>
          <a:p>
            <a:pPr marL="285750" indent="-285750">
              <a:buFont typeface="Arial" panose="020B0604020202020204" pitchFamily="34" charset="0"/>
              <a:buChar char="•"/>
            </a:pPr>
            <a:r>
              <a:rPr lang="en-US" dirty="0"/>
              <a:t>Do launch sites keep certain distance from cities? No</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Total Successes By Site</a:t>
            </a:r>
          </a:p>
        </p:txBody>
      </p:sp>
      <p:pic>
        <p:nvPicPr>
          <p:cNvPr id="4" name="Picture 3" descr="A pie chart with different colored circles&#10;&#10;Description automatically generated">
            <a:extLst>
              <a:ext uri="{FF2B5EF4-FFF2-40B4-BE49-F238E27FC236}">
                <a16:creationId xmlns:a16="http://schemas.microsoft.com/office/drawing/2014/main" id="{2155AD15-2F8A-EF35-AB25-02977BD5A452}"/>
              </a:ext>
            </a:extLst>
          </p:cNvPr>
          <p:cNvPicPr>
            <a:picLocks noChangeAspect="1"/>
          </p:cNvPicPr>
          <p:nvPr/>
        </p:nvPicPr>
        <p:blipFill>
          <a:blip r:embed="rId3"/>
          <a:stretch>
            <a:fillRect/>
          </a:stretch>
        </p:blipFill>
        <p:spPr>
          <a:xfrm>
            <a:off x="0" y="1447172"/>
            <a:ext cx="12192000" cy="3266970"/>
          </a:xfrm>
          <a:prstGeom prst="rect">
            <a:avLst/>
          </a:prstGeom>
        </p:spPr>
      </p:pic>
      <p:sp>
        <p:nvSpPr>
          <p:cNvPr id="6" name="TextBox 5">
            <a:extLst>
              <a:ext uri="{FF2B5EF4-FFF2-40B4-BE49-F238E27FC236}">
                <a16:creationId xmlns:a16="http://schemas.microsoft.com/office/drawing/2014/main" id="{346B66C2-93B8-DBB8-8E1E-EC12904A4392}"/>
              </a:ext>
            </a:extLst>
          </p:cNvPr>
          <p:cNvSpPr txBox="1"/>
          <p:nvPr/>
        </p:nvSpPr>
        <p:spPr>
          <a:xfrm>
            <a:off x="3205843" y="5226162"/>
            <a:ext cx="5780314" cy="369332"/>
          </a:xfrm>
          <a:prstGeom prst="rect">
            <a:avLst/>
          </a:prstGeom>
          <a:noFill/>
        </p:spPr>
        <p:txBody>
          <a:bodyPr wrap="square" rtlCol="0">
            <a:spAutoFit/>
          </a:bodyPr>
          <a:lstStyle/>
          <a:p>
            <a:r>
              <a:rPr lang="en-US" dirty="0"/>
              <a:t>It is observed that KSC has the most successful launches. </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393371"/>
            <a:ext cx="9807274" cy="41474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500" dirty="0">
                <a:solidFill>
                  <a:schemeClr val="accent3">
                    <a:lumMod val="25000"/>
                  </a:schemeClr>
                </a:solidFill>
                <a:latin typeface="Abadi" panose="020B0604020104020204" pitchFamily="34" charset="0"/>
              </a:rPr>
              <a:t>The goal of this project is to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are the main characteristics of a failed or successful launch?</a:t>
            </a:r>
          </a:p>
          <a:p>
            <a:pPr lvl="1">
              <a:spcBef>
                <a:spcPts val="1400"/>
              </a:spcBef>
            </a:pPr>
            <a:r>
              <a:rPr lang="en-US" sz="1800" dirty="0">
                <a:solidFill>
                  <a:schemeClr val="accent3">
                    <a:lumMod val="25000"/>
                  </a:schemeClr>
                </a:solidFill>
                <a:latin typeface="Abadi" panose="020B0604020104020204" pitchFamily="34" charset="0"/>
              </a:rPr>
              <a:t>How does each of a rocket’s variable effect whether a launch is successful or a failure?</a:t>
            </a:r>
          </a:p>
          <a:p>
            <a:pPr lvl="1">
              <a:spcBef>
                <a:spcPts val="1400"/>
              </a:spcBef>
            </a:pPr>
            <a:r>
              <a:rPr lang="en-US" sz="1800" dirty="0">
                <a:solidFill>
                  <a:schemeClr val="accent3">
                    <a:lumMod val="25000"/>
                  </a:schemeClr>
                </a:solidFill>
                <a:latin typeface="Abadi" panose="020B0604020104020204" pitchFamily="34" charset="0"/>
              </a:rPr>
              <a:t>What are the best conditions for SpaceX to achieve the best landing success?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Success Percentage of KSC</a:t>
            </a:r>
          </a:p>
        </p:txBody>
      </p:sp>
      <p:pic>
        <p:nvPicPr>
          <p:cNvPr id="10" name="Picture 9" descr="A screenshot of a graph&#10;&#10;Description automatically generated">
            <a:extLst>
              <a:ext uri="{FF2B5EF4-FFF2-40B4-BE49-F238E27FC236}">
                <a16:creationId xmlns:a16="http://schemas.microsoft.com/office/drawing/2014/main" id="{15AA3C18-E463-023E-C33C-96C5BBDAC0D0}"/>
              </a:ext>
            </a:extLst>
          </p:cNvPr>
          <p:cNvPicPr>
            <a:picLocks noChangeAspect="1"/>
          </p:cNvPicPr>
          <p:nvPr/>
        </p:nvPicPr>
        <p:blipFill>
          <a:blip r:embed="rId3"/>
          <a:stretch>
            <a:fillRect/>
          </a:stretch>
        </p:blipFill>
        <p:spPr>
          <a:xfrm>
            <a:off x="0" y="1457912"/>
            <a:ext cx="12192000" cy="2984234"/>
          </a:xfrm>
          <a:prstGeom prst="rect">
            <a:avLst/>
          </a:prstGeom>
        </p:spPr>
      </p:pic>
      <p:sp>
        <p:nvSpPr>
          <p:cNvPr id="11" name="TextBox 10">
            <a:extLst>
              <a:ext uri="{FF2B5EF4-FFF2-40B4-BE49-F238E27FC236}">
                <a16:creationId xmlns:a16="http://schemas.microsoft.com/office/drawing/2014/main" id="{07979DA3-9457-A50D-EE60-19D471749485}"/>
              </a:ext>
            </a:extLst>
          </p:cNvPr>
          <p:cNvSpPr txBox="1"/>
          <p:nvPr/>
        </p:nvSpPr>
        <p:spPr>
          <a:xfrm>
            <a:off x="3511400" y="4898572"/>
            <a:ext cx="5203372" cy="369332"/>
          </a:xfrm>
          <a:prstGeom prst="rect">
            <a:avLst/>
          </a:prstGeom>
          <a:noFill/>
        </p:spPr>
        <p:txBody>
          <a:bodyPr wrap="square" rtlCol="0">
            <a:spAutoFit/>
          </a:bodyPr>
          <a:lstStyle/>
          <a:p>
            <a:r>
              <a:rPr lang="en-US" dirty="0"/>
              <a:t>It is observed that KSC has a success rate of 76.9%. </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Success Rate of Payload Mass for All</a:t>
            </a:r>
          </a:p>
        </p:txBody>
      </p:sp>
      <p:pic>
        <p:nvPicPr>
          <p:cNvPr id="4" name="Picture 3" descr="A white rectangular object with colorful dots&#10;&#10;Description automatically generated">
            <a:extLst>
              <a:ext uri="{FF2B5EF4-FFF2-40B4-BE49-F238E27FC236}">
                <a16:creationId xmlns:a16="http://schemas.microsoft.com/office/drawing/2014/main" id="{FC7D8FE1-DE2C-D69D-2DBD-BF670F886BB3}"/>
              </a:ext>
            </a:extLst>
          </p:cNvPr>
          <p:cNvPicPr>
            <a:picLocks noChangeAspect="1"/>
          </p:cNvPicPr>
          <p:nvPr/>
        </p:nvPicPr>
        <p:blipFill>
          <a:blip r:embed="rId3"/>
          <a:stretch>
            <a:fillRect/>
          </a:stretch>
        </p:blipFill>
        <p:spPr>
          <a:xfrm>
            <a:off x="0" y="1674804"/>
            <a:ext cx="12192000" cy="3051192"/>
          </a:xfrm>
          <a:prstGeom prst="rect">
            <a:avLst/>
          </a:prstGeom>
        </p:spPr>
      </p:pic>
      <p:sp>
        <p:nvSpPr>
          <p:cNvPr id="6" name="TextBox 5">
            <a:extLst>
              <a:ext uri="{FF2B5EF4-FFF2-40B4-BE49-F238E27FC236}">
                <a16:creationId xmlns:a16="http://schemas.microsoft.com/office/drawing/2014/main" id="{99EB9894-5BAD-0F19-D0A0-A607032C117C}"/>
              </a:ext>
            </a:extLst>
          </p:cNvPr>
          <p:cNvSpPr txBox="1"/>
          <p:nvPr/>
        </p:nvSpPr>
        <p:spPr>
          <a:xfrm>
            <a:off x="1736271" y="5313101"/>
            <a:ext cx="8719457" cy="369332"/>
          </a:xfrm>
          <a:prstGeom prst="rect">
            <a:avLst/>
          </a:prstGeom>
          <a:noFill/>
        </p:spPr>
        <p:txBody>
          <a:bodyPr wrap="square" rtlCol="0">
            <a:spAutoFit/>
          </a:bodyPr>
          <a:lstStyle/>
          <a:p>
            <a:r>
              <a:rPr lang="en-US" dirty="0"/>
              <a:t>It is observed that the highest success rates where mainly those in the 2000-4000 kg range. </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descr="A graph of different colored rectangular shapes&#10;&#10;Description automatically generated">
            <a:extLst>
              <a:ext uri="{FF2B5EF4-FFF2-40B4-BE49-F238E27FC236}">
                <a16:creationId xmlns:a16="http://schemas.microsoft.com/office/drawing/2014/main" id="{9539E7B0-4ED1-29D7-A0C9-D5B51885A0B3}"/>
              </a:ext>
            </a:extLst>
          </p:cNvPr>
          <p:cNvPicPr>
            <a:picLocks noChangeAspect="1"/>
          </p:cNvPicPr>
          <p:nvPr/>
        </p:nvPicPr>
        <p:blipFill>
          <a:blip r:embed="rId3"/>
          <a:stretch>
            <a:fillRect/>
          </a:stretch>
        </p:blipFill>
        <p:spPr>
          <a:xfrm>
            <a:off x="2623452" y="1345471"/>
            <a:ext cx="6945095" cy="4167057"/>
          </a:xfrm>
          <a:prstGeom prst="rect">
            <a:avLst/>
          </a:prstGeom>
        </p:spPr>
      </p:pic>
      <p:sp>
        <p:nvSpPr>
          <p:cNvPr id="6" name="TextBox 5">
            <a:extLst>
              <a:ext uri="{FF2B5EF4-FFF2-40B4-BE49-F238E27FC236}">
                <a16:creationId xmlns:a16="http://schemas.microsoft.com/office/drawing/2014/main" id="{F47C182A-CAA4-10A0-1087-639D1D206E1C}"/>
              </a:ext>
            </a:extLst>
          </p:cNvPr>
          <p:cNvSpPr txBox="1"/>
          <p:nvPr/>
        </p:nvSpPr>
        <p:spPr>
          <a:xfrm>
            <a:off x="887185" y="5708080"/>
            <a:ext cx="10439400" cy="369332"/>
          </a:xfrm>
          <a:prstGeom prst="rect">
            <a:avLst/>
          </a:prstGeom>
          <a:noFill/>
        </p:spPr>
        <p:txBody>
          <a:bodyPr wrap="square" rtlCol="0">
            <a:spAutoFit/>
          </a:bodyPr>
          <a:lstStyle/>
          <a:p>
            <a:r>
              <a:rPr lang="en-US" dirty="0"/>
              <a:t>The models are pretty much the same accuracy; however, the accuracy of the decision tree model is the best</a:t>
            </a: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diagram of a confusion matrix&#10;&#10;Description automatically generated">
            <a:extLst>
              <a:ext uri="{FF2B5EF4-FFF2-40B4-BE49-F238E27FC236}">
                <a16:creationId xmlns:a16="http://schemas.microsoft.com/office/drawing/2014/main" id="{CA57FD0A-627D-0C53-6AD0-39D94EE76840}"/>
              </a:ext>
            </a:extLst>
          </p:cNvPr>
          <p:cNvPicPr>
            <a:picLocks noChangeAspect="1"/>
          </p:cNvPicPr>
          <p:nvPr/>
        </p:nvPicPr>
        <p:blipFill>
          <a:blip r:embed="rId3"/>
          <a:stretch>
            <a:fillRect/>
          </a:stretch>
        </p:blipFill>
        <p:spPr>
          <a:xfrm>
            <a:off x="3815091" y="1506579"/>
            <a:ext cx="4561818" cy="3421364"/>
          </a:xfrm>
          <a:prstGeom prst="rect">
            <a:avLst/>
          </a:prstGeom>
        </p:spPr>
      </p:pic>
      <p:sp>
        <p:nvSpPr>
          <p:cNvPr id="6" name="TextBox 5">
            <a:extLst>
              <a:ext uri="{FF2B5EF4-FFF2-40B4-BE49-F238E27FC236}">
                <a16:creationId xmlns:a16="http://schemas.microsoft.com/office/drawing/2014/main" id="{D83C61D0-8716-4621-A2DF-5582A7909537}"/>
              </a:ext>
            </a:extLst>
          </p:cNvPr>
          <p:cNvSpPr txBox="1"/>
          <p:nvPr/>
        </p:nvSpPr>
        <p:spPr>
          <a:xfrm>
            <a:off x="1251857" y="5573486"/>
            <a:ext cx="9427029" cy="369332"/>
          </a:xfrm>
          <a:prstGeom prst="rect">
            <a:avLst/>
          </a:prstGeom>
          <a:noFill/>
        </p:spPr>
        <p:txBody>
          <a:bodyPr wrap="square" rtlCol="0">
            <a:spAutoFit/>
          </a:bodyPr>
          <a:lstStyle/>
          <a:p>
            <a:r>
              <a:rPr lang="en-US" dirty="0"/>
              <a:t>The model has a good accuracy; however, there are two false positive results. </a:t>
            </a: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8796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Landing outcome can be influenced by multiple factors such as launch site, orbit, and payload mass. </a:t>
            </a:r>
          </a:p>
          <a:p>
            <a:pPr>
              <a:lnSpc>
                <a:spcPct val="100000"/>
              </a:lnSpc>
              <a:spcBef>
                <a:spcPts val="1400"/>
              </a:spcBef>
            </a:pPr>
            <a:r>
              <a:rPr lang="en-US" sz="2200" dirty="0">
                <a:solidFill>
                  <a:schemeClr val="accent3">
                    <a:lumMod val="25000"/>
                  </a:schemeClr>
                </a:solidFill>
                <a:latin typeface="Abadi" panose="020B0604020104020204" pitchFamily="34" charset="0"/>
              </a:rPr>
              <a:t>Orbits that have the most successful landings are: GEO, HEO, SSO, ES-L1</a:t>
            </a:r>
          </a:p>
          <a:p>
            <a:pPr>
              <a:lnSpc>
                <a:spcPct val="100000"/>
              </a:lnSpc>
              <a:spcBef>
                <a:spcPts val="1400"/>
              </a:spcBef>
            </a:pPr>
            <a:r>
              <a:rPr lang="en-US" sz="2200" dirty="0">
                <a:solidFill>
                  <a:schemeClr val="accent3">
                    <a:lumMod val="25000"/>
                  </a:schemeClr>
                </a:solidFill>
                <a:latin typeface="Abadi" panose="020B0604020104020204" pitchFamily="34" charset="0"/>
              </a:rPr>
              <a:t>The payload mass significantly influences the outcome of a landing depending on the orbit, with some orbits requiring higher or lower payload mass for successful landings. </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Model is the best at predicting the correct landing outcome. </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09213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000" dirty="0">
                <a:solidFill>
                  <a:schemeClr val="accent3">
                    <a:lumMod val="25000"/>
                  </a:schemeClr>
                </a:solidFill>
                <a:latin typeface="Abadi"/>
              </a:rPr>
              <a:t>Data collection methodology:</a:t>
            </a:r>
          </a:p>
          <a:p>
            <a:pPr lvl="1">
              <a:lnSpc>
                <a:spcPct val="120000"/>
              </a:lnSpc>
              <a:spcBef>
                <a:spcPts val="1400"/>
              </a:spcBef>
            </a:pPr>
            <a:r>
              <a:rPr lang="en-US" sz="6000" dirty="0">
                <a:solidFill>
                  <a:schemeClr val="bg2">
                    <a:lumMod val="50000"/>
                  </a:schemeClr>
                </a:solidFill>
                <a:latin typeface="Abadi"/>
              </a:rPr>
              <a:t>SpaceX API</a:t>
            </a:r>
          </a:p>
          <a:p>
            <a:pPr lvl="1">
              <a:lnSpc>
                <a:spcPct val="120000"/>
              </a:lnSpc>
              <a:spcBef>
                <a:spcPts val="1400"/>
              </a:spcBef>
            </a:pPr>
            <a:r>
              <a:rPr lang="en-US" sz="6000" dirty="0">
                <a:solidFill>
                  <a:schemeClr val="bg2">
                    <a:lumMod val="50000"/>
                  </a:schemeClr>
                </a:solidFill>
                <a:latin typeface="Abadi"/>
              </a:rPr>
              <a:t>Web scrapping from Wikipedia</a:t>
            </a:r>
          </a:p>
          <a:p>
            <a:pPr>
              <a:lnSpc>
                <a:spcPct val="120000"/>
              </a:lnSpc>
              <a:spcBef>
                <a:spcPts val="1400"/>
              </a:spcBef>
            </a:pPr>
            <a:r>
              <a:rPr lang="en-US" sz="8000" dirty="0">
                <a:solidFill>
                  <a:schemeClr val="accent3">
                    <a:lumMod val="25000"/>
                  </a:schemeClr>
                </a:solidFill>
                <a:latin typeface="Abadi"/>
              </a:rPr>
              <a:t>Perform data wrangling</a:t>
            </a:r>
          </a:p>
          <a:p>
            <a:pPr lvl="1">
              <a:lnSpc>
                <a:spcPct val="120000"/>
              </a:lnSpc>
              <a:spcBef>
                <a:spcPts val="1400"/>
              </a:spcBef>
            </a:pPr>
            <a:r>
              <a:rPr lang="en-US" sz="6000" dirty="0">
                <a:solidFill>
                  <a:schemeClr val="bg2">
                    <a:lumMod val="50000"/>
                  </a:schemeClr>
                </a:solidFill>
                <a:latin typeface="Abadi"/>
              </a:rPr>
              <a:t>Drop Unnecessary Columns</a:t>
            </a:r>
          </a:p>
          <a:p>
            <a:pPr lvl="1">
              <a:lnSpc>
                <a:spcPct val="120000"/>
              </a:lnSpc>
              <a:spcBef>
                <a:spcPts val="1400"/>
              </a:spcBef>
            </a:pPr>
            <a:r>
              <a:rPr lang="en-US" sz="6000" dirty="0">
                <a:solidFill>
                  <a:schemeClr val="bg2">
                    <a:lumMod val="50000"/>
                  </a:schemeClr>
                </a:solidFill>
                <a:latin typeface="Abadi"/>
              </a:rPr>
              <a:t>Convert date to a </a:t>
            </a:r>
            <a:r>
              <a:rPr lang="en-US" sz="6000" dirty="0" err="1">
                <a:solidFill>
                  <a:schemeClr val="bg2">
                    <a:lumMod val="50000"/>
                  </a:schemeClr>
                </a:solidFill>
                <a:latin typeface="Abadi"/>
              </a:rPr>
              <a:t>datatime</a:t>
            </a:r>
            <a:r>
              <a:rPr lang="en-US" sz="6000" dirty="0">
                <a:solidFill>
                  <a:schemeClr val="bg2">
                    <a:lumMod val="50000"/>
                  </a:schemeClr>
                </a:solidFill>
                <a:latin typeface="Abadi"/>
              </a:rPr>
              <a:t> datatype</a:t>
            </a:r>
          </a:p>
          <a:p>
            <a:pPr>
              <a:lnSpc>
                <a:spcPct val="120000"/>
              </a:lnSpc>
              <a:spcBef>
                <a:spcPts val="1400"/>
              </a:spcBef>
            </a:pPr>
            <a:r>
              <a:rPr lang="en-US" sz="8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000" dirty="0">
                <a:solidFill>
                  <a:schemeClr val="accent3">
                    <a:lumMod val="25000"/>
                  </a:schemeClr>
                </a:solidFill>
                <a:latin typeface="Abadi"/>
              </a:rPr>
              <a:t>Perform interactive visual analytics using Folium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a:t>
            </a:r>
          </a:p>
          <a:p>
            <a:pPr>
              <a:lnSpc>
                <a:spcPct val="120000"/>
              </a:lnSpc>
              <a:spcBef>
                <a:spcPts val="1400"/>
              </a:spcBef>
            </a:pPr>
            <a:r>
              <a:rPr lang="en-US" sz="8000" dirty="0">
                <a:solidFill>
                  <a:schemeClr val="accent3">
                    <a:lumMod val="25000"/>
                  </a:schemeClr>
                </a:solidFill>
                <a:latin typeface="Abadi"/>
              </a:rPr>
              <a:t>Perform predictive analysis using classification models</a:t>
            </a:r>
          </a:p>
          <a:p>
            <a:pPr lvl="1">
              <a:lnSpc>
                <a:spcPct val="120000"/>
              </a:lnSpc>
              <a:spcBef>
                <a:spcPts val="1400"/>
              </a:spcBef>
            </a:pPr>
            <a:r>
              <a:rPr lang="en-US" sz="60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91343"/>
            <a:ext cx="10515600" cy="4685620"/>
          </a:xfrm>
          <a:prstGeom prst="rect">
            <a:avLst/>
          </a:prstGeom>
        </p:spPr>
        <p:txBody>
          <a:bodyPr/>
          <a:lstStyle/>
          <a:p>
            <a:pPr>
              <a:lnSpc>
                <a:spcPct val="100000"/>
              </a:lnSpc>
              <a:spcBef>
                <a:spcPts val="1400"/>
              </a:spcBef>
            </a:pPr>
            <a:r>
              <a:rPr lang="en-US" sz="2000" dirty="0">
                <a:solidFill>
                  <a:schemeClr val="accent3">
                    <a:lumMod val="25000"/>
                  </a:schemeClr>
                </a:solidFill>
                <a:latin typeface="Abadi" panose="020B0604020104020204" pitchFamily="34" charset="0"/>
              </a:rPr>
              <a:t>One way datasets are collected is from SpaceX API</a:t>
            </a:r>
          </a:p>
          <a:p>
            <a:pPr lvl="1">
              <a:lnSpc>
                <a:spcPct val="100000"/>
              </a:lnSpc>
              <a:spcBef>
                <a:spcPts val="1400"/>
              </a:spcBef>
            </a:pPr>
            <a:r>
              <a:rPr lang="en-US" sz="1500" dirty="0">
                <a:solidFill>
                  <a:schemeClr val="accent3">
                    <a:lumMod val="25000"/>
                  </a:schemeClr>
                </a:solidFill>
                <a:latin typeface="Abadi" panose="020B0604020104020204" pitchFamily="34" charset="0"/>
              </a:rPr>
              <a:t>The information obtained by the SpaceX API includes information on the rocket, the payload, and the outcome. </a:t>
            </a:r>
          </a:p>
          <a:p>
            <a:pPr lvl="1">
              <a:lnSpc>
                <a:spcPct val="100000"/>
              </a:lnSpc>
              <a:spcBef>
                <a:spcPts val="1400"/>
              </a:spcBef>
            </a:pPr>
            <a:endParaRPr lang="en-US" sz="1500" dirty="0">
              <a:solidFill>
                <a:schemeClr val="accent3">
                  <a:lumMod val="25000"/>
                </a:schemeClr>
              </a:solidFill>
              <a:latin typeface="Abadi" panose="020B0604020104020204" pitchFamily="34" charset="0"/>
            </a:endParaRPr>
          </a:p>
          <a:p>
            <a:pPr lvl="1">
              <a:lnSpc>
                <a:spcPct val="100000"/>
              </a:lnSpc>
              <a:spcBef>
                <a:spcPts val="1400"/>
              </a:spcBef>
            </a:pPr>
            <a:endParaRPr lang="en-US" sz="1500" dirty="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sz="15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Another way datasets are collected is from Web Scrapping from Wikipedia</a:t>
            </a:r>
          </a:p>
          <a:p>
            <a:pPr lvl="1">
              <a:lnSpc>
                <a:spcPct val="100000"/>
              </a:lnSpc>
              <a:spcBef>
                <a:spcPts val="1400"/>
              </a:spcBef>
            </a:pPr>
            <a:r>
              <a:rPr lang="en-US" sz="1500" dirty="0">
                <a:solidFill>
                  <a:schemeClr val="accent3">
                    <a:lumMod val="25000"/>
                  </a:schemeClr>
                </a:solidFill>
                <a:latin typeface="Abadi" panose="020B0604020104020204" pitchFamily="34" charset="0"/>
              </a:rPr>
              <a:t>The information obtained by Wikipedia includes information on the launches, the payload, and the outcome. </a:t>
            </a:r>
          </a:p>
          <a:p>
            <a:pPr marL="457200" lvl="1" indent="0">
              <a:lnSpc>
                <a:spcPct val="100000"/>
              </a:lnSpc>
              <a:spcBef>
                <a:spcPts val="1400"/>
              </a:spcBef>
              <a:buNone/>
            </a:pPr>
            <a:endParaRPr lang="en-US" sz="15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 name="Diagram 1">
            <a:extLst>
              <a:ext uri="{FF2B5EF4-FFF2-40B4-BE49-F238E27FC236}">
                <a16:creationId xmlns:a16="http://schemas.microsoft.com/office/drawing/2014/main" id="{2BA140A3-C2A6-006E-F703-9E961F4B37F1}"/>
              </a:ext>
            </a:extLst>
          </p:cNvPr>
          <p:cNvGraphicFramePr/>
          <p:nvPr>
            <p:extLst>
              <p:ext uri="{D42A27DB-BD31-4B8C-83A1-F6EECF244321}">
                <p14:modId xmlns:p14="http://schemas.microsoft.com/office/powerpoint/2010/main" val="3846931015"/>
              </p:ext>
            </p:extLst>
          </p:nvPr>
        </p:nvGraphicFramePr>
        <p:xfrm>
          <a:off x="1347634" y="1491343"/>
          <a:ext cx="6682772" cy="304679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3" name="Diagram 2">
            <a:extLst>
              <a:ext uri="{FF2B5EF4-FFF2-40B4-BE49-F238E27FC236}">
                <a16:creationId xmlns:a16="http://schemas.microsoft.com/office/drawing/2014/main" id="{CF4691FA-DF50-F911-CA4C-F889CD48578D}"/>
              </a:ext>
            </a:extLst>
          </p:cNvPr>
          <p:cNvGraphicFramePr/>
          <p:nvPr>
            <p:extLst>
              <p:ext uri="{D42A27DB-BD31-4B8C-83A1-F6EECF244321}">
                <p14:modId xmlns:p14="http://schemas.microsoft.com/office/powerpoint/2010/main" val="2785013943"/>
              </p:ext>
            </p:extLst>
          </p:nvPr>
        </p:nvGraphicFramePr>
        <p:xfrm>
          <a:off x="1347633" y="3276600"/>
          <a:ext cx="6947281" cy="3788229"/>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TextBox 1">
            <a:extLst>
              <a:ext uri="{FF2B5EF4-FFF2-40B4-BE49-F238E27FC236}">
                <a16:creationId xmlns:a16="http://schemas.microsoft.com/office/drawing/2014/main" id="{5F083E8F-17AE-D2B6-ECAE-3313552BB4AC}"/>
              </a:ext>
            </a:extLst>
          </p:cNvPr>
          <p:cNvSpPr txBox="1"/>
          <p:nvPr/>
        </p:nvSpPr>
        <p:spPr>
          <a:xfrm>
            <a:off x="478971" y="6281057"/>
            <a:ext cx="2275115" cy="369332"/>
          </a:xfrm>
          <a:prstGeom prst="rect">
            <a:avLst/>
          </a:prstGeom>
          <a:noFill/>
        </p:spPr>
        <p:txBody>
          <a:bodyPr wrap="square" rtlCol="0">
            <a:spAutoFit/>
          </a:bodyPr>
          <a:lstStyle/>
          <a:p>
            <a:r>
              <a:rPr lang="en-US" dirty="0">
                <a:hlinkClick r:id="rId4"/>
              </a:rPr>
              <a:t>link</a:t>
            </a:r>
            <a:endParaRPr lang="en-US" dirty="0"/>
          </a:p>
        </p:txBody>
      </p:sp>
      <p:sp>
        <p:nvSpPr>
          <p:cNvPr id="8" name="TextBox 7">
            <a:extLst>
              <a:ext uri="{FF2B5EF4-FFF2-40B4-BE49-F238E27FC236}">
                <a16:creationId xmlns:a16="http://schemas.microsoft.com/office/drawing/2014/main" id="{FED2B1B7-9AF3-49EC-CE05-5C06924A4F6D}"/>
              </a:ext>
            </a:extLst>
          </p:cNvPr>
          <p:cNvSpPr txBox="1"/>
          <p:nvPr/>
        </p:nvSpPr>
        <p:spPr>
          <a:xfrm>
            <a:off x="478970" y="1817914"/>
            <a:ext cx="4855030" cy="553998"/>
          </a:xfrm>
          <a:prstGeom prst="rect">
            <a:avLst/>
          </a:prstGeom>
          <a:noFill/>
        </p:spPr>
        <p:txBody>
          <a:bodyPr wrap="square" rtlCol="0">
            <a:spAutoFit/>
          </a:bodyPr>
          <a:lstStyle/>
          <a:p>
            <a:r>
              <a:rPr lang="en-US" sz="1500" dirty="0" err="1"/>
              <a:t>spacex_url</a:t>
            </a:r>
            <a:r>
              <a:rPr lang="en-US" sz="1500" dirty="0"/>
              <a:t>="https://api.spacexdata.com/v4/launches/past"</a:t>
            </a:r>
          </a:p>
          <a:p>
            <a:r>
              <a:rPr lang="en-US" sz="1500" dirty="0"/>
              <a:t>response = </a:t>
            </a:r>
            <a:r>
              <a:rPr lang="en-US" sz="1500" dirty="0" err="1"/>
              <a:t>requests.get</a:t>
            </a:r>
            <a:r>
              <a:rPr lang="en-US" sz="1500" dirty="0"/>
              <a:t>(</a:t>
            </a:r>
            <a:r>
              <a:rPr lang="en-US" sz="1500" dirty="0" err="1"/>
              <a:t>spacex_url</a:t>
            </a:r>
            <a:r>
              <a:rPr lang="en-US" sz="1500" dirty="0"/>
              <a:t>)</a:t>
            </a:r>
          </a:p>
        </p:txBody>
      </p:sp>
      <p:sp>
        <p:nvSpPr>
          <p:cNvPr id="9" name="TextBox 8">
            <a:extLst>
              <a:ext uri="{FF2B5EF4-FFF2-40B4-BE49-F238E27FC236}">
                <a16:creationId xmlns:a16="http://schemas.microsoft.com/office/drawing/2014/main" id="{D05262BC-5E3D-AB54-760D-BFADFBBC113F}"/>
              </a:ext>
            </a:extLst>
          </p:cNvPr>
          <p:cNvSpPr txBox="1"/>
          <p:nvPr/>
        </p:nvSpPr>
        <p:spPr>
          <a:xfrm>
            <a:off x="478971" y="1415142"/>
            <a:ext cx="4953000" cy="369332"/>
          </a:xfrm>
          <a:prstGeom prst="rect">
            <a:avLst/>
          </a:prstGeom>
          <a:noFill/>
        </p:spPr>
        <p:txBody>
          <a:bodyPr wrap="square" rtlCol="0">
            <a:spAutoFit/>
          </a:bodyPr>
          <a:lstStyle/>
          <a:p>
            <a:r>
              <a:rPr lang="en-US" dirty="0"/>
              <a:t>1. Getting Response from API</a:t>
            </a:r>
          </a:p>
        </p:txBody>
      </p:sp>
      <p:sp>
        <p:nvSpPr>
          <p:cNvPr id="10" name="TextBox 9">
            <a:extLst>
              <a:ext uri="{FF2B5EF4-FFF2-40B4-BE49-F238E27FC236}">
                <a16:creationId xmlns:a16="http://schemas.microsoft.com/office/drawing/2014/main" id="{1A547DC3-83C9-3A65-E9C9-44EDBE899203}"/>
              </a:ext>
            </a:extLst>
          </p:cNvPr>
          <p:cNvSpPr txBox="1"/>
          <p:nvPr/>
        </p:nvSpPr>
        <p:spPr>
          <a:xfrm>
            <a:off x="7805057" y="1817914"/>
            <a:ext cx="4386943" cy="553998"/>
          </a:xfrm>
          <a:prstGeom prst="rect">
            <a:avLst/>
          </a:prstGeom>
          <a:noFill/>
        </p:spPr>
        <p:txBody>
          <a:bodyPr wrap="square" rtlCol="0">
            <a:spAutoFit/>
          </a:bodyPr>
          <a:lstStyle/>
          <a:p>
            <a:r>
              <a:rPr lang="en-US" sz="1500" dirty="0" err="1"/>
              <a:t>json_data</a:t>
            </a:r>
            <a:r>
              <a:rPr lang="en-US" sz="1500" dirty="0"/>
              <a:t> = </a:t>
            </a:r>
            <a:r>
              <a:rPr lang="en-US" sz="1500" dirty="0" err="1"/>
              <a:t>response.json</a:t>
            </a:r>
            <a:r>
              <a:rPr lang="en-US" sz="1500" dirty="0"/>
              <a:t>()</a:t>
            </a:r>
          </a:p>
          <a:p>
            <a:r>
              <a:rPr lang="en-US" sz="1500" dirty="0"/>
              <a:t>data = </a:t>
            </a:r>
            <a:r>
              <a:rPr lang="en-US" sz="1500" dirty="0" err="1"/>
              <a:t>pd.json_normalize</a:t>
            </a:r>
            <a:r>
              <a:rPr lang="en-US" sz="1500" dirty="0"/>
              <a:t>(</a:t>
            </a:r>
            <a:r>
              <a:rPr lang="en-US" sz="1500" dirty="0" err="1"/>
              <a:t>json_data</a:t>
            </a:r>
            <a:r>
              <a:rPr lang="en-US" sz="1500" dirty="0"/>
              <a:t>)</a:t>
            </a:r>
          </a:p>
        </p:txBody>
      </p:sp>
      <p:sp>
        <p:nvSpPr>
          <p:cNvPr id="11" name="TextBox 10">
            <a:extLst>
              <a:ext uri="{FF2B5EF4-FFF2-40B4-BE49-F238E27FC236}">
                <a16:creationId xmlns:a16="http://schemas.microsoft.com/office/drawing/2014/main" id="{57B986F0-2D25-9291-DDA6-38258F43C9DB}"/>
              </a:ext>
            </a:extLst>
          </p:cNvPr>
          <p:cNvSpPr txBox="1"/>
          <p:nvPr/>
        </p:nvSpPr>
        <p:spPr>
          <a:xfrm>
            <a:off x="7805057" y="1448582"/>
            <a:ext cx="3763582" cy="369332"/>
          </a:xfrm>
          <a:prstGeom prst="rect">
            <a:avLst/>
          </a:prstGeom>
          <a:noFill/>
        </p:spPr>
        <p:txBody>
          <a:bodyPr wrap="square" rtlCol="0">
            <a:spAutoFit/>
          </a:bodyPr>
          <a:lstStyle/>
          <a:p>
            <a:r>
              <a:rPr lang="en-US" dirty="0"/>
              <a:t>2. Get Json File from response</a:t>
            </a:r>
          </a:p>
        </p:txBody>
      </p:sp>
      <p:cxnSp>
        <p:nvCxnSpPr>
          <p:cNvPr id="13" name="Straight Arrow Connector 12">
            <a:extLst>
              <a:ext uri="{FF2B5EF4-FFF2-40B4-BE49-F238E27FC236}">
                <a16:creationId xmlns:a16="http://schemas.microsoft.com/office/drawing/2014/main" id="{2FDBC4B1-7A51-6F81-0158-3652C5F9CC26}"/>
              </a:ext>
            </a:extLst>
          </p:cNvPr>
          <p:cNvCxnSpPr/>
          <p:nvPr/>
        </p:nvCxnSpPr>
        <p:spPr>
          <a:xfrm>
            <a:off x="5584371" y="1970314"/>
            <a:ext cx="1959429" cy="0"/>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4" name="TextBox 13">
            <a:extLst>
              <a:ext uri="{FF2B5EF4-FFF2-40B4-BE49-F238E27FC236}">
                <a16:creationId xmlns:a16="http://schemas.microsoft.com/office/drawing/2014/main" id="{7D315D7A-8FE8-D02A-CD61-85C9C354180F}"/>
              </a:ext>
            </a:extLst>
          </p:cNvPr>
          <p:cNvSpPr txBox="1"/>
          <p:nvPr/>
        </p:nvSpPr>
        <p:spPr>
          <a:xfrm>
            <a:off x="7805057" y="3352800"/>
            <a:ext cx="3763582" cy="1015663"/>
          </a:xfrm>
          <a:prstGeom prst="rect">
            <a:avLst/>
          </a:prstGeom>
          <a:noFill/>
        </p:spPr>
        <p:txBody>
          <a:bodyPr wrap="square" rtlCol="0">
            <a:spAutoFit/>
          </a:bodyPr>
          <a:lstStyle/>
          <a:p>
            <a:r>
              <a:rPr lang="it-IT" sz="1500" dirty="0"/>
              <a:t>getLaunchSite(data)</a:t>
            </a:r>
          </a:p>
          <a:p>
            <a:r>
              <a:rPr lang="it-IT" sz="1500" dirty="0"/>
              <a:t>getBoosterVersion(data)</a:t>
            </a:r>
          </a:p>
          <a:p>
            <a:r>
              <a:rPr lang="it-IT" sz="1500" dirty="0"/>
              <a:t>getPayloadData(data)</a:t>
            </a:r>
          </a:p>
          <a:p>
            <a:r>
              <a:rPr lang="it-IT" sz="1500" dirty="0"/>
              <a:t>getCoreData(data)</a:t>
            </a:r>
            <a:endParaRPr lang="en-US" sz="1500" dirty="0"/>
          </a:p>
        </p:txBody>
      </p:sp>
      <p:sp>
        <p:nvSpPr>
          <p:cNvPr id="15" name="TextBox 14">
            <a:extLst>
              <a:ext uri="{FF2B5EF4-FFF2-40B4-BE49-F238E27FC236}">
                <a16:creationId xmlns:a16="http://schemas.microsoft.com/office/drawing/2014/main" id="{C4B9E3E7-E9C5-CA5C-9E4A-D2EE5D51F95C}"/>
              </a:ext>
            </a:extLst>
          </p:cNvPr>
          <p:cNvSpPr txBox="1"/>
          <p:nvPr/>
        </p:nvSpPr>
        <p:spPr>
          <a:xfrm>
            <a:off x="7805056" y="2983468"/>
            <a:ext cx="3652915" cy="369332"/>
          </a:xfrm>
          <a:prstGeom prst="rect">
            <a:avLst/>
          </a:prstGeom>
          <a:noFill/>
        </p:spPr>
        <p:txBody>
          <a:bodyPr wrap="square" rtlCol="0">
            <a:spAutoFit/>
          </a:bodyPr>
          <a:lstStyle/>
          <a:p>
            <a:r>
              <a:rPr lang="en-US" dirty="0"/>
              <a:t>3. Transform Data</a:t>
            </a:r>
          </a:p>
        </p:txBody>
      </p:sp>
      <p:cxnSp>
        <p:nvCxnSpPr>
          <p:cNvPr id="17" name="Straight Arrow Connector 16">
            <a:extLst>
              <a:ext uri="{FF2B5EF4-FFF2-40B4-BE49-F238E27FC236}">
                <a16:creationId xmlns:a16="http://schemas.microsoft.com/office/drawing/2014/main" id="{99190C0B-368B-2264-0A5F-72295DC596F2}"/>
              </a:ext>
            </a:extLst>
          </p:cNvPr>
          <p:cNvCxnSpPr/>
          <p:nvPr/>
        </p:nvCxnSpPr>
        <p:spPr>
          <a:xfrm>
            <a:off x="8904514" y="2371912"/>
            <a:ext cx="0" cy="611556"/>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8" name="TextBox 17">
            <a:extLst>
              <a:ext uri="{FF2B5EF4-FFF2-40B4-BE49-F238E27FC236}">
                <a16:creationId xmlns:a16="http://schemas.microsoft.com/office/drawing/2014/main" id="{7F1B0B91-7F3F-3662-B2AB-BD8876E3605B}"/>
              </a:ext>
            </a:extLst>
          </p:cNvPr>
          <p:cNvSpPr txBox="1"/>
          <p:nvPr/>
        </p:nvSpPr>
        <p:spPr>
          <a:xfrm>
            <a:off x="478970" y="2752636"/>
            <a:ext cx="4474029" cy="3231654"/>
          </a:xfrm>
          <a:prstGeom prst="rect">
            <a:avLst/>
          </a:prstGeom>
          <a:noFill/>
        </p:spPr>
        <p:txBody>
          <a:bodyPr wrap="square" rtlCol="0">
            <a:spAutoFit/>
          </a:bodyPr>
          <a:lstStyle/>
          <a:p>
            <a:r>
              <a:rPr lang="en-US" sz="1200" dirty="0" err="1"/>
              <a:t>launch_dict</a:t>
            </a:r>
            <a:r>
              <a:rPr lang="en-US" sz="1200" dirty="0"/>
              <a:t> = {'</a:t>
            </a:r>
            <a:r>
              <a:rPr lang="en-US" sz="1200" dirty="0" err="1"/>
              <a:t>FlightNumber</a:t>
            </a:r>
            <a:r>
              <a:rPr lang="en-US" sz="1200" dirty="0"/>
              <a:t>': list(data['</a:t>
            </a:r>
            <a:r>
              <a:rPr lang="en-US" sz="1200" dirty="0" err="1"/>
              <a:t>flight_number</a:t>
            </a:r>
            <a:r>
              <a:rPr lang="en-US" sz="1200" dirty="0"/>
              <a:t>']),</a:t>
            </a:r>
          </a:p>
          <a:p>
            <a:r>
              <a:rPr lang="en-US" sz="1200" dirty="0"/>
              <a:t>'Date': list(data['date']),</a:t>
            </a:r>
          </a:p>
          <a:p>
            <a:r>
              <a:rPr lang="en-US" sz="1200" dirty="0"/>
              <a:t>'</a:t>
            </a:r>
            <a:r>
              <a:rPr lang="en-US" sz="1200" dirty="0" err="1"/>
              <a:t>BoosterVersion</a:t>
            </a:r>
            <a:r>
              <a:rPr lang="en-US" sz="1200" dirty="0"/>
              <a:t>':</a:t>
            </a:r>
            <a:r>
              <a:rPr lang="en-US" sz="1200" dirty="0" err="1"/>
              <a:t>BoosterVersion</a:t>
            </a:r>
            <a:r>
              <a:rPr lang="en-US" sz="1200" dirty="0"/>
              <a:t>,</a:t>
            </a:r>
          </a:p>
          <a:p>
            <a:r>
              <a:rPr lang="en-US" sz="1200" dirty="0"/>
              <a:t>'</a:t>
            </a:r>
            <a:r>
              <a:rPr lang="en-US" sz="1200" dirty="0" err="1"/>
              <a:t>PayloadMass</a:t>
            </a:r>
            <a:r>
              <a:rPr lang="en-US" sz="1200" dirty="0"/>
              <a:t>':</a:t>
            </a:r>
            <a:r>
              <a:rPr lang="en-US" sz="1200" dirty="0" err="1"/>
              <a:t>PayloadMass</a:t>
            </a:r>
            <a:r>
              <a:rPr lang="en-US" sz="1200" dirty="0"/>
              <a:t>,</a:t>
            </a:r>
          </a:p>
          <a:p>
            <a:r>
              <a:rPr lang="en-US" sz="1200" dirty="0"/>
              <a:t>'</a:t>
            </a:r>
            <a:r>
              <a:rPr lang="en-US" sz="1200" dirty="0" err="1"/>
              <a:t>Orbit':Orbit</a:t>
            </a:r>
            <a:r>
              <a:rPr lang="en-US" sz="1200" dirty="0"/>
              <a:t>,</a:t>
            </a:r>
          </a:p>
          <a:p>
            <a:r>
              <a:rPr lang="en-US" sz="1200" dirty="0"/>
              <a:t>'</a:t>
            </a:r>
            <a:r>
              <a:rPr lang="en-US" sz="1200" dirty="0" err="1"/>
              <a:t>LaunchSite</a:t>
            </a:r>
            <a:r>
              <a:rPr lang="en-US" sz="1200" dirty="0"/>
              <a:t>':</a:t>
            </a:r>
            <a:r>
              <a:rPr lang="en-US" sz="1200" dirty="0" err="1"/>
              <a:t>LaunchSite</a:t>
            </a:r>
            <a:r>
              <a:rPr lang="en-US" sz="1200" dirty="0"/>
              <a:t>,</a:t>
            </a:r>
          </a:p>
          <a:p>
            <a:r>
              <a:rPr lang="en-US" sz="1200" dirty="0"/>
              <a:t>'</a:t>
            </a:r>
            <a:r>
              <a:rPr lang="en-US" sz="1200" dirty="0" err="1"/>
              <a:t>Outcome':Outcome</a:t>
            </a:r>
            <a:r>
              <a:rPr lang="en-US" sz="1200" dirty="0"/>
              <a:t>,</a:t>
            </a:r>
          </a:p>
          <a:p>
            <a:r>
              <a:rPr lang="en-US" sz="1200" dirty="0"/>
              <a:t>'</a:t>
            </a:r>
            <a:r>
              <a:rPr lang="en-US" sz="1200" dirty="0" err="1"/>
              <a:t>Flights':Flights</a:t>
            </a:r>
            <a:r>
              <a:rPr lang="en-US" sz="1200" dirty="0"/>
              <a:t>,</a:t>
            </a:r>
          </a:p>
          <a:p>
            <a:r>
              <a:rPr lang="en-US" sz="1200" dirty="0"/>
              <a:t>'</a:t>
            </a:r>
            <a:r>
              <a:rPr lang="en-US" sz="1200" dirty="0" err="1"/>
              <a:t>GridFins</a:t>
            </a:r>
            <a:r>
              <a:rPr lang="en-US" sz="1200" dirty="0"/>
              <a:t>':</a:t>
            </a:r>
            <a:r>
              <a:rPr lang="en-US" sz="1200" dirty="0" err="1"/>
              <a:t>GridFins</a:t>
            </a:r>
            <a:r>
              <a:rPr lang="en-US" sz="1200" dirty="0"/>
              <a:t>,</a:t>
            </a:r>
          </a:p>
          <a:p>
            <a:r>
              <a:rPr lang="en-US" sz="1200" dirty="0"/>
              <a:t>'</a:t>
            </a:r>
            <a:r>
              <a:rPr lang="en-US" sz="1200" dirty="0" err="1"/>
              <a:t>Reused':Reused</a:t>
            </a:r>
            <a:r>
              <a:rPr lang="en-US" sz="1200" dirty="0"/>
              <a:t>,</a:t>
            </a:r>
          </a:p>
          <a:p>
            <a:r>
              <a:rPr lang="en-US" sz="1200" dirty="0"/>
              <a:t>'</a:t>
            </a:r>
            <a:r>
              <a:rPr lang="en-US" sz="1200" dirty="0" err="1"/>
              <a:t>Legs':Legs</a:t>
            </a:r>
            <a:r>
              <a:rPr lang="en-US" sz="1200" dirty="0"/>
              <a:t>,</a:t>
            </a:r>
          </a:p>
          <a:p>
            <a:r>
              <a:rPr lang="en-US" sz="1200" dirty="0"/>
              <a:t>'</a:t>
            </a:r>
            <a:r>
              <a:rPr lang="en-US" sz="1200" dirty="0" err="1"/>
              <a:t>LandingPad</a:t>
            </a:r>
            <a:r>
              <a:rPr lang="en-US" sz="1200" dirty="0"/>
              <a:t>':</a:t>
            </a:r>
            <a:r>
              <a:rPr lang="en-US" sz="1200" dirty="0" err="1"/>
              <a:t>LandingPad</a:t>
            </a:r>
            <a:r>
              <a:rPr lang="en-US" sz="1200" dirty="0"/>
              <a:t>,</a:t>
            </a:r>
          </a:p>
          <a:p>
            <a:r>
              <a:rPr lang="en-US" sz="1200" dirty="0"/>
              <a:t>'</a:t>
            </a:r>
            <a:r>
              <a:rPr lang="en-US" sz="1200" dirty="0" err="1"/>
              <a:t>Block':Block</a:t>
            </a:r>
            <a:r>
              <a:rPr lang="en-US" sz="1200" dirty="0"/>
              <a:t>,</a:t>
            </a:r>
          </a:p>
          <a:p>
            <a:r>
              <a:rPr lang="en-US" sz="1200" dirty="0"/>
              <a:t>'</a:t>
            </a:r>
            <a:r>
              <a:rPr lang="en-US" sz="1200" dirty="0" err="1"/>
              <a:t>ReusedCount</a:t>
            </a:r>
            <a:r>
              <a:rPr lang="en-US" sz="1200" dirty="0"/>
              <a:t>':</a:t>
            </a:r>
            <a:r>
              <a:rPr lang="en-US" sz="1200" dirty="0" err="1"/>
              <a:t>ReusedCount</a:t>
            </a:r>
            <a:r>
              <a:rPr lang="en-US" sz="1200" dirty="0"/>
              <a:t>,</a:t>
            </a:r>
          </a:p>
          <a:p>
            <a:r>
              <a:rPr lang="en-US" sz="1200" dirty="0"/>
              <a:t>'</a:t>
            </a:r>
            <a:r>
              <a:rPr lang="en-US" sz="1200" dirty="0" err="1"/>
              <a:t>Serial':Serial</a:t>
            </a:r>
            <a:r>
              <a:rPr lang="en-US" sz="1200" dirty="0"/>
              <a:t>,</a:t>
            </a:r>
          </a:p>
          <a:p>
            <a:r>
              <a:rPr lang="en-US" sz="1200" dirty="0"/>
              <a:t>'Longitude': Longitude,</a:t>
            </a:r>
          </a:p>
          <a:p>
            <a:r>
              <a:rPr lang="en-US" sz="1200" dirty="0"/>
              <a:t>'Latitude': Latitude}</a:t>
            </a:r>
          </a:p>
        </p:txBody>
      </p:sp>
      <p:sp>
        <p:nvSpPr>
          <p:cNvPr id="19" name="TextBox 18">
            <a:extLst>
              <a:ext uri="{FF2B5EF4-FFF2-40B4-BE49-F238E27FC236}">
                <a16:creationId xmlns:a16="http://schemas.microsoft.com/office/drawing/2014/main" id="{006ECEAD-F934-47B8-269A-0F6FC0E8C508}"/>
              </a:ext>
            </a:extLst>
          </p:cNvPr>
          <p:cNvSpPr txBox="1"/>
          <p:nvPr/>
        </p:nvSpPr>
        <p:spPr>
          <a:xfrm>
            <a:off x="478970" y="2389391"/>
            <a:ext cx="3581392" cy="369332"/>
          </a:xfrm>
          <a:prstGeom prst="rect">
            <a:avLst/>
          </a:prstGeom>
          <a:noFill/>
        </p:spPr>
        <p:txBody>
          <a:bodyPr wrap="square" rtlCol="0">
            <a:spAutoFit/>
          </a:bodyPr>
          <a:lstStyle/>
          <a:p>
            <a:r>
              <a:rPr lang="en-US" dirty="0"/>
              <a:t>4. Create Dictionary</a:t>
            </a:r>
          </a:p>
        </p:txBody>
      </p:sp>
      <p:cxnSp>
        <p:nvCxnSpPr>
          <p:cNvPr id="21" name="Straight Arrow Connector 20">
            <a:extLst>
              <a:ext uri="{FF2B5EF4-FFF2-40B4-BE49-F238E27FC236}">
                <a16:creationId xmlns:a16="http://schemas.microsoft.com/office/drawing/2014/main" id="{638DD76E-80A4-081A-10BB-89EC954FE4A9}"/>
              </a:ext>
            </a:extLst>
          </p:cNvPr>
          <p:cNvCxnSpPr/>
          <p:nvPr/>
        </p:nvCxnSpPr>
        <p:spPr>
          <a:xfrm flipH="1">
            <a:off x="2906485" y="3646714"/>
            <a:ext cx="4637315" cy="0"/>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2" name="TextBox 21">
            <a:extLst>
              <a:ext uri="{FF2B5EF4-FFF2-40B4-BE49-F238E27FC236}">
                <a16:creationId xmlns:a16="http://schemas.microsoft.com/office/drawing/2014/main" id="{B446AD6E-2208-25F4-B598-48C0D9A9C555}"/>
              </a:ext>
            </a:extLst>
          </p:cNvPr>
          <p:cNvSpPr txBox="1"/>
          <p:nvPr/>
        </p:nvSpPr>
        <p:spPr>
          <a:xfrm>
            <a:off x="3167743" y="5430292"/>
            <a:ext cx="4376057" cy="553998"/>
          </a:xfrm>
          <a:prstGeom prst="rect">
            <a:avLst/>
          </a:prstGeom>
          <a:noFill/>
        </p:spPr>
        <p:txBody>
          <a:bodyPr wrap="square" rtlCol="0">
            <a:spAutoFit/>
          </a:bodyPr>
          <a:lstStyle/>
          <a:p>
            <a:r>
              <a:rPr lang="en-US" sz="1500" dirty="0" err="1"/>
              <a:t>df</a:t>
            </a:r>
            <a:r>
              <a:rPr lang="en-US" sz="1500" dirty="0"/>
              <a:t> = </a:t>
            </a:r>
            <a:r>
              <a:rPr lang="en-US" sz="1500" dirty="0" err="1"/>
              <a:t>pd.DataFrame</a:t>
            </a:r>
            <a:r>
              <a:rPr lang="en-US" sz="1500" dirty="0"/>
              <a:t>(</a:t>
            </a:r>
            <a:r>
              <a:rPr lang="en-US" sz="1500" dirty="0" err="1"/>
              <a:t>launch_dict</a:t>
            </a:r>
            <a:r>
              <a:rPr lang="en-US" sz="1500" dirty="0"/>
              <a:t>)</a:t>
            </a:r>
          </a:p>
          <a:p>
            <a:r>
              <a:rPr lang="en-US" sz="1500" dirty="0"/>
              <a:t>data_falcon9 = </a:t>
            </a:r>
            <a:r>
              <a:rPr lang="en-US" sz="1500" dirty="0" err="1"/>
              <a:t>df</a:t>
            </a:r>
            <a:r>
              <a:rPr lang="en-US" sz="1500" dirty="0"/>
              <a:t>[</a:t>
            </a:r>
            <a:r>
              <a:rPr lang="en-US" sz="1500" dirty="0" err="1"/>
              <a:t>df</a:t>
            </a:r>
            <a:r>
              <a:rPr lang="en-US" sz="1500" dirty="0"/>
              <a:t>['</a:t>
            </a:r>
            <a:r>
              <a:rPr lang="en-US" sz="1500" dirty="0" err="1"/>
              <a:t>BoosterVersion</a:t>
            </a:r>
            <a:r>
              <a:rPr lang="en-US" sz="1500" dirty="0"/>
              <a:t>'] == 'Falcon 9']</a:t>
            </a:r>
          </a:p>
        </p:txBody>
      </p:sp>
      <p:sp>
        <p:nvSpPr>
          <p:cNvPr id="23" name="TextBox 22">
            <a:extLst>
              <a:ext uri="{FF2B5EF4-FFF2-40B4-BE49-F238E27FC236}">
                <a16:creationId xmlns:a16="http://schemas.microsoft.com/office/drawing/2014/main" id="{8D8E9217-5778-EDA6-DF60-E08C6D0E2AA9}"/>
              </a:ext>
            </a:extLst>
          </p:cNvPr>
          <p:cNvSpPr txBox="1"/>
          <p:nvPr/>
        </p:nvSpPr>
        <p:spPr>
          <a:xfrm>
            <a:off x="3167743" y="5055264"/>
            <a:ext cx="3722915" cy="369332"/>
          </a:xfrm>
          <a:prstGeom prst="rect">
            <a:avLst/>
          </a:prstGeom>
          <a:noFill/>
        </p:spPr>
        <p:txBody>
          <a:bodyPr wrap="square" rtlCol="0">
            <a:spAutoFit/>
          </a:bodyPr>
          <a:lstStyle/>
          <a:p>
            <a:r>
              <a:rPr lang="en-US" dirty="0"/>
              <a:t>5. Create and Filter </a:t>
            </a:r>
            <a:r>
              <a:rPr lang="en-US" dirty="0" err="1"/>
              <a:t>Dataframe</a:t>
            </a:r>
            <a:endParaRPr lang="en-US" dirty="0"/>
          </a:p>
        </p:txBody>
      </p:sp>
      <p:cxnSp>
        <p:nvCxnSpPr>
          <p:cNvPr id="25" name="Straight Arrow Connector 24">
            <a:extLst>
              <a:ext uri="{FF2B5EF4-FFF2-40B4-BE49-F238E27FC236}">
                <a16:creationId xmlns:a16="http://schemas.microsoft.com/office/drawing/2014/main" id="{D3E85B44-AA0A-BE2B-84A4-5942AA700717}"/>
              </a:ext>
            </a:extLst>
          </p:cNvPr>
          <p:cNvCxnSpPr/>
          <p:nvPr/>
        </p:nvCxnSpPr>
        <p:spPr>
          <a:xfrm>
            <a:off x="2024743" y="5707291"/>
            <a:ext cx="1143000" cy="0"/>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6" name="TextBox 25">
            <a:extLst>
              <a:ext uri="{FF2B5EF4-FFF2-40B4-BE49-F238E27FC236}">
                <a16:creationId xmlns:a16="http://schemas.microsoft.com/office/drawing/2014/main" id="{45306F74-38B8-9298-6A99-070EF1371CEE}"/>
              </a:ext>
            </a:extLst>
          </p:cNvPr>
          <p:cNvSpPr txBox="1"/>
          <p:nvPr/>
        </p:nvSpPr>
        <p:spPr>
          <a:xfrm>
            <a:off x="8171923" y="5699916"/>
            <a:ext cx="3828897" cy="282695"/>
          </a:xfrm>
          <a:prstGeom prst="rect">
            <a:avLst/>
          </a:prstGeom>
          <a:noFill/>
        </p:spPr>
        <p:txBody>
          <a:bodyPr wrap="square" rtlCol="0">
            <a:spAutoFit/>
          </a:bodyPr>
          <a:lstStyle/>
          <a:p>
            <a:r>
              <a:rPr lang="en-US" sz="1200" dirty="0"/>
              <a:t>data_falcon9.to_csv('dataset_part_1.csv', index=False)</a:t>
            </a:r>
          </a:p>
        </p:txBody>
      </p:sp>
      <p:sp>
        <p:nvSpPr>
          <p:cNvPr id="27" name="TextBox 26">
            <a:extLst>
              <a:ext uri="{FF2B5EF4-FFF2-40B4-BE49-F238E27FC236}">
                <a16:creationId xmlns:a16="http://schemas.microsoft.com/office/drawing/2014/main" id="{6238F5D3-B4B7-5690-BB57-0AEC633BAC3E}"/>
              </a:ext>
            </a:extLst>
          </p:cNvPr>
          <p:cNvSpPr txBox="1"/>
          <p:nvPr/>
        </p:nvSpPr>
        <p:spPr>
          <a:xfrm>
            <a:off x="8171922" y="5337959"/>
            <a:ext cx="3828897" cy="369332"/>
          </a:xfrm>
          <a:prstGeom prst="rect">
            <a:avLst/>
          </a:prstGeom>
          <a:noFill/>
        </p:spPr>
        <p:txBody>
          <a:bodyPr wrap="square" rtlCol="0">
            <a:spAutoFit/>
          </a:bodyPr>
          <a:lstStyle/>
          <a:p>
            <a:r>
              <a:rPr lang="en-US" dirty="0"/>
              <a:t>6. Export Data</a:t>
            </a:r>
          </a:p>
        </p:txBody>
      </p:sp>
      <p:cxnSp>
        <p:nvCxnSpPr>
          <p:cNvPr id="29" name="Straight Arrow Connector 28">
            <a:extLst>
              <a:ext uri="{FF2B5EF4-FFF2-40B4-BE49-F238E27FC236}">
                <a16:creationId xmlns:a16="http://schemas.microsoft.com/office/drawing/2014/main" id="{3A027F2C-AFCA-470F-ABCC-2EB443C47671}"/>
              </a:ext>
            </a:extLst>
          </p:cNvPr>
          <p:cNvCxnSpPr>
            <a:endCxn id="26" idx="1"/>
          </p:cNvCxnSpPr>
          <p:nvPr/>
        </p:nvCxnSpPr>
        <p:spPr>
          <a:xfrm>
            <a:off x="7315200" y="5841263"/>
            <a:ext cx="856723" cy="1"/>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218845" y="6326381"/>
            <a:ext cx="1407132" cy="319541"/>
          </a:xfrm>
          <a:prstGeom prst="rect">
            <a:avLst/>
          </a:prstGeom>
        </p:spPr>
        <p:txBody>
          <a:bodyPr lIns="91440" tIns="45720" rIns="91440" bIns="45720" anchor="t">
            <a:noAutofit/>
          </a:bodyPr>
          <a:lstStyle/>
          <a:p>
            <a:pPr marL="0" indent="0">
              <a:lnSpc>
                <a:spcPct val="100000"/>
              </a:lnSpc>
              <a:spcBef>
                <a:spcPts val="1400"/>
              </a:spcBef>
              <a:buNone/>
            </a:pPr>
            <a:r>
              <a:rPr lang="en-US" sz="1200" dirty="0">
                <a:solidFill>
                  <a:schemeClr val="accent3">
                    <a:lumMod val="25000"/>
                  </a:schemeClr>
                </a:solidFill>
                <a:latin typeface="Abadi"/>
                <a:hlinkClick r:id="rId4"/>
              </a:rPr>
              <a:t>link</a:t>
            </a:r>
            <a:endParaRPr lang="en-US" sz="1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dirty="0">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TextBox 4">
            <a:extLst>
              <a:ext uri="{FF2B5EF4-FFF2-40B4-BE49-F238E27FC236}">
                <a16:creationId xmlns:a16="http://schemas.microsoft.com/office/drawing/2014/main" id="{07BEAF4B-B13E-6A5D-4E56-DB8F9EE82194}"/>
              </a:ext>
            </a:extLst>
          </p:cNvPr>
          <p:cNvSpPr txBox="1"/>
          <p:nvPr/>
        </p:nvSpPr>
        <p:spPr>
          <a:xfrm>
            <a:off x="489857" y="1905000"/>
            <a:ext cx="2884714" cy="323165"/>
          </a:xfrm>
          <a:prstGeom prst="rect">
            <a:avLst/>
          </a:prstGeom>
          <a:noFill/>
        </p:spPr>
        <p:txBody>
          <a:bodyPr wrap="square" rtlCol="0">
            <a:spAutoFit/>
          </a:bodyPr>
          <a:lstStyle/>
          <a:p>
            <a:r>
              <a:rPr lang="en-US" sz="1500" dirty="0"/>
              <a:t>response = </a:t>
            </a:r>
            <a:r>
              <a:rPr lang="en-US" sz="1500" dirty="0" err="1"/>
              <a:t>requests.get</a:t>
            </a:r>
            <a:r>
              <a:rPr lang="en-US" sz="1500" dirty="0"/>
              <a:t>(</a:t>
            </a:r>
            <a:r>
              <a:rPr lang="en-US" sz="1500" dirty="0" err="1"/>
              <a:t>static_url</a:t>
            </a:r>
            <a:r>
              <a:rPr lang="en-US" sz="1500" dirty="0"/>
              <a:t>)</a:t>
            </a:r>
          </a:p>
        </p:txBody>
      </p:sp>
      <p:sp>
        <p:nvSpPr>
          <p:cNvPr id="7" name="TextBox 6">
            <a:extLst>
              <a:ext uri="{FF2B5EF4-FFF2-40B4-BE49-F238E27FC236}">
                <a16:creationId xmlns:a16="http://schemas.microsoft.com/office/drawing/2014/main" id="{782CB7FD-3746-9ECE-31BD-2474120E8BE2}"/>
              </a:ext>
            </a:extLst>
          </p:cNvPr>
          <p:cNvSpPr txBox="1"/>
          <p:nvPr/>
        </p:nvSpPr>
        <p:spPr>
          <a:xfrm>
            <a:off x="489857" y="1535668"/>
            <a:ext cx="2884714" cy="369332"/>
          </a:xfrm>
          <a:prstGeom prst="rect">
            <a:avLst/>
          </a:prstGeom>
          <a:noFill/>
        </p:spPr>
        <p:txBody>
          <a:bodyPr wrap="square" rtlCol="0">
            <a:spAutoFit/>
          </a:bodyPr>
          <a:lstStyle/>
          <a:p>
            <a:r>
              <a:rPr lang="en-US" dirty="0"/>
              <a:t>1. Get response from Wiki</a:t>
            </a:r>
          </a:p>
        </p:txBody>
      </p:sp>
      <p:sp>
        <p:nvSpPr>
          <p:cNvPr id="8" name="TextBox 7">
            <a:extLst>
              <a:ext uri="{FF2B5EF4-FFF2-40B4-BE49-F238E27FC236}">
                <a16:creationId xmlns:a16="http://schemas.microsoft.com/office/drawing/2014/main" id="{0F6545C7-EE25-7F9B-4498-3A85D68FFAF3}"/>
              </a:ext>
            </a:extLst>
          </p:cNvPr>
          <p:cNvSpPr txBox="1"/>
          <p:nvPr/>
        </p:nvSpPr>
        <p:spPr>
          <a:xfrm>
            <a:off x="4430485" y="1905391"/>
            <a:ext cx="2884713" cy="323165"/>
          </a:xfrm>
          <a:prstGeom prst="rect">
            <a:avLst/>
          </a:prstGeom>
          <a:noFill/>
        </p:spPr>
        <p:txBody>
          <a:bodyPr wrap="square" rtlCol="0">
            <a:spAutoFit/>
          </a:bodyPr>
          <a:lstStyle/>
          <a:p>
            <a:r>
              <a:rPr lang="en-US" sz="1500" dirty="0" err="1"/>
              <a:t>html_tables</a:t>
            </a:r>
            <a:r>
              <a:rPr lang="en-US" sz="1500" dirty="0"/>
              <a:t> = </a:t>
            </a:r>
            <a:r>
              <a:rPr lang="en-US" sz="1500" dirty="0" err="1"/>
              <a:t>soup.find_all</a:t>
            </a:r>
            <a:r>
              <a:rPr lang="en-US" sz="1500" dirty="0"/>
              <a:t>('table')</a:t>
            </a:r>
          </a:p>
        </p:txBody>
      </p:sp>
      <p:sp>
        <p:nvSpPr>
          <p:cNvPr id="9" name="TextBox 8">
            <a:extLst>
              <a:ext uri="{FF2B5EF4-FFF2-40B4-BE49-F238E27FC236}">
                <a16:creationId xmlns:a16="http://schemas.microsoft.com/office/drawing/2014/main" id="{16D5E0B7-4168-BDF7-17F2-B18F47D4011F}"/>
              </a:ext>
            </a:extLst>
          </p:cNvPr>
          <p:cNvSpPr txBox="1"/>
          <p:nvPr/>
        </p:nvSpPr>
        <p:spPr>
          <a:xfrm>
            <a:off x="4430484" y="1535668"/>
            <a:ext cx="2884713" cy="369332"/>
          </a:xfrm>
          <a:prstGeom prst="rect">
            <a:avLst/>
          </a:prstGeom>
          <a:noFill/>
        </p:spPr>
        <p:txBody>
          <a:bodyPr wrap="square" rtlCol="0">
            <a:spAutoFit/>
          </a:bodyPr>
          <a:lstStyle/>
          <a:p>
            <a:r>
              <a:rPr lang="en-US" dirty="0"/>
              <a:t>2. Obtain all tables</a:t>
            </a:r>
          </a:p>
        </p:txBody>
      </p:sp>
      <p:cxnSp>
        <p:nvCxnSpPr>
          <p:cNvPr id="12" name="Straight Arrow Connector 11">
            <a:extLst>
              <a:ext uri="{FF2B5EF4-FFF2-40B4-BE49-F238E27FC236}">
                <a16:creationId xmlns:a16="http://schemas.microsoft.com/office/drawing/2014/main" id="{4F4DD0F6-214D-887E-BC8D-905A02FF59CA}"/>
              </a:ext>
            </a:extLst>
          </p:cNvPr>
          <p:cNvCxnSpPr>
            <a:stCxn id="5" idx="3"/>
            <a:endCxn id="8" idx="1"/>
          </p:cNvCxnSpPr>
          <p:nvPr/>
        </p:nvCxnSpPr>
        <p:spPr>
          <a:xfrm>
            <a:off x="3374571" y="2066583"/>
            <a:ext cx="1055914" cy="391"/>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3" name="TextBox 12">
            <a:extLst>
              <a:ext uri="{FF2B5EF4-FFF2-40B4-BE49-F238E27FC236}">
                <a16:creationId xmlns:a16="http://schemas.microsoft.com/office/drawing/2014/main" id="{4CAAF446-FE16-3C5A-3813-C06EB7E5FBBC}"/>
              </a:ext>
            </a:extLst>
          </p:cNvPr>
          <p:cNvSpPr txBox="1"/>
          <p:nvPr/>
        </p:nvSpPr>
        <p:spPr>
          <a:xfrm>
            <a:off x="8371111" y="1905000"/>
            <a:ext cx="3722918" cy="1246495"/>
          </a:xfrm>
          <a:prstGeom prst="rect">
            <a:avLst/>
          </a:prstGeom>
          <a:noFill/>
        </p:spPr>
        <p:txBody>
          <a:bodyPr wrap="square" rtlCol="0">
            <a:spAutoFit/>
          </a:bodyPr>
          <a:lstStyle/>
          <a:p>
            <a:r>
              <a:rPr lang="en-US" sz="1500" dirty="0"/>
              <a:t>columns = </a:t>
            </a:r>
            <a:r>
              <a:rPr lang="en-US" sz="1500" dirty="0" err="1"/>
              <a:t>first_launch_table.find_all</a:t>
            </a:r>
            <a:r>
              <a:rPr lang="en-US" sz="1500" dirty="0"/>
              <a:t>('</a:t>
            </a:r>
            <a:r>
              <a:rPr lang="en-US" sz="1500" dirty="0" err="1"/>
              <a:t>th</a:t>
            </a:r>
            <a:r>
              <a:rPr lang="en-US" sz="1500" dirty="0"/>
              <a:t>')</a:t>
            </a:r>
          </a:p>
          <a:p>
            <a:r>
              <a:rPr lang="en-US" sz="1500" dirty="0"/>
              <a:t>for col in columns: </a:t>
            </a:r>
          </a:p>
          <a:p>
            <a:r>
              <a:rPr lang="en-US" sz="1500" dirty="0"/>
              <a:t>    name = </a:t>
            </a:r>
            <a:r>
              <a:rPr lang="en-US" sz="1500" dirty="0" err="1"/>
              <a:t>extract_column_from_header</a:t>
            </a:r>
            <a:r>
              <a:rPr lang="en-US" sz="1500" dirty="0"/>
              <a:t>(col)</a:t>
            </a:r>
          </a:p>
          <a:p>
            <a:r>
              <a:rPr lang="en-US" sz="1500" dirty="0"/>
              <a:t>    if (name is not None and </a:t>
            </a:r>
            <a:r>
              <a:rPr lang="en-US" sz="1500" dirty="0" err="1"/>
              <a:t>len</a:t>
            </a:r>
            <a:r>
              <a:rPr lang="en-US" sz="1500" dirty="0"/>
              <a:t>(name)&gt;0):</a:t>
            </a:r>
          </a:p>
          <a:p>
            <a:r>
              <a:rPr lang="en-US" sz="1500" dirty="0"/>
              <a:t>        </a:t>
            </a:r>
            <a:r>
              <a:rPr lang="en-US" sz="1500" dirty="0" err="1"/>
              <a:t>column_names.append</a:t>
            </a:r>
            <a:r>
              <a:rPr lang="en-US" sz="1500" dirty="0"/>
              <a:t>(name)</a:t>
            </a:r>
          </a:p>
        </p:txBody>
      </p:sp>
      <p:sp>
        <p:nvSpPr>
          <p:cNvPr id="14" name="TextBox 13">
            <a:extLst>
              <a:ext uri="{FF2B5EF4-FFF2-40B4-BE49-F238E27FC236}">
                <a16:creationId xmlns:a16="http://schemas.microsoft.com/office/drawing/2014/main" id="{565A04D0-FF8A-E331-79A0-9B5646991F45}"/>
              </a:ext>
            </a:extLst>
          </p:cNvPr>
          <p:cNvSpPr txBox="1"/>
          <p:nvPr/>
        </p:nvSpPr>
        <p:spPr>
          <a:xfrm>
            <a:off x="8371110" y="1536059"/>
            <a:ext cx="3635829" cy="369332"/>
          </a:xfrm>
          <a:prstGeom prst="rect">
            <a:avLst/>
          </a:prstGeom>
          <a:noFill/>
        </p:spPr>
        <p:txBody>
          <a:bodyPr wrap="square" rtlCol="0">
            <a:spAutoFit/>
          </a:bodyPr>
          <a:lstStyle/>
          <a:p>
            <a:r>
              <a:rPr lang="en-US" dirty="0"/>
              <a:t>3. Get column names</a:t>
            </a:r>
          </a:p>
        </p:txBody>
      </p:sp>
      <p:cxnSp>
        <p:nvCxnSpPr>
          <p:cNvPr id="16" name="Straight Arrow Connector 15">
            <a:extLst>
              <a:ext uri="{FF2B5EF4-FFF2-40B4-BE49-F238E27FC236}">
                <a16:creationId xmlns:a16="http://schemas.microsoft.com/office/drawing/2014/main" id="{617E891C-733A-0D14-A60B-9D88DAEAAD05}"/>
              </a:ext>
            </a:extLst>
          </p:cNvPr>
          <p:cNvCxnSpPr>
            <a:stCxn id="8" idx="3"/>
          </p:cNvCxnSpPr>
          <p:nvPr/>
        </p:nvCxnSpPr>
        <p:spPr>
          <a:xfrm>
            <a:off x="7315198" y="2066974"/>
            <a:ext cx="936173" cy="0"/>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7" name="TextBox 16">
            <a:extLst>
              <a:ext uri="{FF2B5EF4-FFF2-40B4-BE49-F238E27FC236}">
                <a16:creationId xmlns:a16="http://schemas.microsoft.com/office/drawing/2014/main" id="{A694FEAD-30C5-C11B-D5F7-0100C031478F}"/>
              </a:ext>
            </a:extLst>
          </p:cNvPr>
          <p:cNvSpPr txBox="1"/>
          <p:nvPr/>
        </p:nvSpPr>
        <p:spPr>
          <a:xfrm>
            <a:off x="8371110" y="3783600"/>
            <a:ext cx="3374575" cy="2862322"/>
          </a:xfrm>
          <a:prstGeom prst="rect">
            <a:avLst/>
          </a:prstGeom>
          <a:noFill/>
        </p:spPr>
        <p:txBody>
          <a:bodyPr wrap="square" rtlCol="0">
            <a:spAutoFit/>
          </a:bodyPr>
          <a:lstStyle/>
          <a:p>
            <a:r>
              <a:rPr lang="en-US" sz="1500" dirty="0" err="1"/>
              <a:t>launch_dict</a:t>
            </a:r>
            <a:r>
              <a:rPr lang="en-US" sz="1500" dirty="0"/>
              <a:t>['Flight No.'] = []</a:t>
            </a:r>
          </a:p>
          <a:p>
            <a:r>
              <a:rPr lang="en-US" sz="1500" dirty="0" err="1"/>
              <a:t>launch_dict</a:t>
            </a:r>
            <a:r>
              <a:rPr lang="en-US" sz="1500" dirty="0"/>
              <a:t>['Launch site'] = []</a:t>
            </a:r>
          </a:p>
          <a:p>
            <a:r>
              <a:rPr lang="en-US" sz="1500" dirty="0" err="1"/>
              <a:t>launch_dict</a:t>
            </a:r>
            <a:r>
              <a:rPr lang="en-US" sz="1500" dirty="0"/>
              <a:t>['Payload'] = []</a:t>
            </a:r>
          </a:p>
          <a:p>
            <a:r>
              <a:rPr lang="en-US" sz="1500" dirty="0" err="1"/>
              <a:t>launch_dict</a:t>
            </a:r>
            <a:r>
              <a:rPr lang="en-US" sz="1500" dirty="0"/>
              <a:t>['Payload mass'] = []</a:t>
            </a:r>
          </a:p>
          <a:p>
            <a:r>
              <a:rPr lang="en-US" sz="1500" dirty="0" err="1"/>
              <a:t>launch_dict</a:t>
            </a:r>
            <a:r>
              <a:rPr lang="en-US" sz="1500" dirty="0"/>
              <a:t>['Orbit'] = []</a:t>
            </a:r>
          </a:p>
          <a:p>
            <a:r>
              <a:rPr lang="en-US" sz="1500" dirty="0" err="1"/>
              <a:t>launch_dict</a:t>
            </a:r>
            <a:r>
              <a:rPr lang="en-US" sz="1500" dirty="0"/>
              <a:t>['Customer'] = []</a:t>
            </a:r>
          </a:p>
          <a:p>
            <a:r>
              <a:rPr lang="en-US" sz="1500" dirty="0" err="1"/>
              <a:t>launch_dict</a:t>
            </a:r>
            <a:r>
              <a:rPr lang="en-US" sz="1500" dirty="0"/>
              <a:t>['Launch outcome'] = []</a:t>
            </a:r>
          </a:p>
          <a:p>
            <a:r>
              <a:rPr lang="en-US" sz="1500" dirty="0"/>
              <a:t># Added some new columns</a:t>
            </a:r>
          </a:p>
          <a:p>
            <a:r>
              <a:rPr lang="en-US" sz="1500" dirty="0" err="1"/>
              <a:t>launch_dict</a:t>
            </a:r>
            <a:r>
              <a:rPr lang="en-US" sz="1500" dirty="0"/>
              <a:t>['Version Booster']=[]</a:t>
            </a:r>
          </a:p>
          <a:p>
            <a:r>
              <a:rPr lang="en-US" sz="1500" dirty="0" err="1"/>
              <a:t>launch_dict</a:t>
            </a:r>
            <a:r>
              <a:rPr lang="en-US" sz="1500" dirty="0"/>
              <a:t>['Booster landing']=[]</a:t>
            </a:r>
          </a:p>
          <a:p>
            <a:r>
              <a:rPr lang="en-US" sz="1500" dirty="0" err="1"/>
              <a:t>launch_dict</a:t>
            </a:r>
            <a:r>
              <a:rPr lang="en-US" sz="1500" dirty="0"/>
              <a:t>['Date']=[]</a:t>
            </a:r>
          </a:p>
          <a:p>
            <a:r>
              <a:rPr lang="en-US" sz="1500" dirty="0" err="1"/>
              <a:t>launch_dict</a:t>
            </a:r>
            <a:r>
              <a:rPr lang="en-US" sz="1500" dirty="0"/>
              <a:t>['Time']=[]</a:t>
            </a:r>
          </a:p>
        </p:txBody>
      </p:sp>
      <p:sp>
        <p:nvSpPr>
          <p:cNvPr id="18" name="TextBox 17">
            <a:extLst>
              <a:ext uri="{FF2B5EF4-FFF2-40B4-BE49-F238E27FC236}">
                <a16:creationId xmlns:a16="http://schemas.microsoft.com/office/drawing/2014/main" id="{FBBC796E-8D0B-098A-0907-920635CC3FAB}"/>
              </a:ext>
            </a:extLst>
          </p:cNvPr>
          <p:cNvSpPr txBox="1"/>
          <p:nvPr/>
        </p:nvSpPr>
        <p:spPr>
          <a:xfrm>
            <a:off x="8366425" y="3414268"/>
            <a:ext cx="3635829" cy="369332"/>
          </a:xfrm>
          <a:prstGeom prst="rect">
            <a:avLst/>
          </a:prstGeom>
          <a:noFill/>
        </p:spPr>
        <p:txBody>
          <a:bodyPr wrap="square" rtlCol="0">
            <a:spAutoFit/>
          </a:bodyPr>
          <a:lstStyle/>
          <a:p>
            <a:r>
              <a:rPr lang="en-US" dirty="0"/>
              <a:t>4. Create dictionary</a:t>
            </a:r>
          </a:p>
        </p:txBody>
      </p:sp>
      <p:cxnSp>
        <p:nvCxnSpPr>
          <p:cNvPr id="20" name="Straight Arrow Connector 19">
            <a:extLst>
              <a:ext uri="{FF2B5EF4-FFF2-40B4-BE49-F238E27FC236}">
                <a16:creationId xmlns:a16="http://schemas.microsoft.com/office/drawing/2014/main" id="{5A8DEF31-6E02-586B-5620-C9CE9674E0F6}"/>
              </a:ext>
            </a:extLst>
          </p:cNvPr>
          <p:cNvCxnSpPr/>
          <p:nvPr/>
        </p:nvCxnSpPr>
        <p:spPr>
          <a:xfrm>
            <a:off x="10657114" y="3151495"/>
            <a:ext cx="0" cy="632105"/>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1" name="TextBox 20">
            <a:extLst>
              <a:ext uri="{FF2B5EF4-FFF2-40B4-BE49-F238E27FC236}">
                <a16:creationId xmlns:a16="http://schemas.microsoft.com/office/drawing/2014/main" id="{5252A01F-C8E5-3DDF-E501-879B06DB0AD2}"/>
              </a:ext>
            </a:extLst>
          </p:cNvPr>
          <p:cNvSpPr txBox="1"/>
          <p:nvPr/>
        </p:nvSpPr>
        <p:spPr>
          <a:xfrm>
            <a:off x="3902528" y="4316326"/>
            <a:ext cx="3935171" cy="2169825"/>
          </a:xfrm>
          <a:prstGeom prst="rect">
            <a:avLst/>
          </a:prstGeom>
          <a:noFill/>
        </p:spPr>
        <p:txBody>
          <a:bodyPr wrap="square" rtlCol="0">
            <a:spAutoFit/>
          </a:bodyPr>
          <a:lstStyle/>
          <a:p>
            <a:r>
              <a:rPr lang="en-US" sz="1500" dirty="0"/>
              <a:t>for </a:t>
            </a:r>
            <a:r>
              <a:rPr lang="en-US" sz="1500" dirty="0" err="1"/>
              <a:t>table_number,table</a:t>
            </a:r>
            <a:r>
              <a:rPr lang="en-US" sz="1500" dirty="0"/>
              <a:t> in enumerate(</a:t>
            </a:r>
            <a:r>
              <a:rPr lang="en-US" sz="1500" dirty="0" err="1"/>
              <a:t>soup.find_all</a:t>
            </a:r>
            <a:r>
              <a:rPr lang="en-US" sz="1500" dirty="0"/>
              <a:t>('table',"</a:t>
            </a:r>
            <a:r>
              <a:rPr lang="en-US" sz="1500" dirty="0" err="1"/>
              <a:t>wikitable</a:t>
            </a:r>
            <a:r>
              <a:rPr lang="en-US" sz="1500" dirty="0"/>
              <a:t> </a:t>
            </a:r>
            <a:r>
              <a:rPr lang="en-US" sz="1500" dirty="0" err="1"/>
              <a:t>plainrowheaders</a:t>
            </a:r>
            <a:r>
              <a:rPr lang="en-US" sz="1500" dirty="0"/>
              <a:t> collapsible")):</a:t>
            </a:r>
          </a:p>
          <a:p>
            <a:r>
              <a:rPr lang="en-US" sz="1500" dirty="0"/>
              <a:t>   # get table row </a:t>
            </a:r>
          </a:p>
          <a:p>
            <a:r>
              <a:rPr lang="en-US" sz="1500" dirty="0"/>
              <a:t>    for rows in </a:t>
            </a:r>
            <a:r>
              <a:rPr lang="en-US" sz="1500" dirty="0" err="1"/>
              <a:t>table.find_all</a:t>
            </a:r>
            <a:r>
              <a:rPr lang="en-US" sz="1500" dirty="0"/>
              <a:t>("tr"):</a:t>
            </a:r>
          </a:p>
          <a:p>
            <a:r>
              <a:rPr lang="en-US" sz="1500" dirty="0"/>
              <a:t>        if rows.th:</a:t>
            </a:r>
          </a:p>
          <a:p>
            <a:r>
              <a:rPr lang="en-US" sz="1500" dirty="0"/>
              <a:t>            if </a:t>
            </a:r>
            <a:r>
              <a:rPr lang="en-US" sz="1500" dirty="0" err="1"/>
              <a:t>rows.th.string</a:t>
            </a:r>
            <a:r>
              <a:rPr lang="en-US" sz="1500" dirty="0"/>
              <a:t>:</a:t>
            </a:r>
          </a:p>
          <a:p>
            <a:r>
              <a:rPr lang="en-US" sz="1500" dirty="0"/>
              <a:t>                </a:t>
            </a:r>
            <a:r>
              <a:rPr lang="en-US" sz="1500" dirty="0" err="1"/>
              <a:t>flight_number</a:t>
            </a:r>
            <a:r>
              <a:rPr lang="en-US" sz="1500" dirty="0"/>
              <a:t>=</a:t>
            </a:r>
            <a:r>
              <a:rPr lang="en-US" sz="1500" dirty="0" err="1"/>
              <a:t>rows.th.string.strip</a:t>
            </a:r>
            <a:r>
              <a:rPr lang="en-US" sz="1500" dirty="0"/>
              <a:t>()</a:t>
            </a:r>
          </a:p>
          <a:p>
            <a:r>
              <a:rPr lang="en-US" sz="1500" dirty="0"/>
              <a:t>                flag=</a:t>
            </a:r>
            <a:r>
              <a:rPr lang="en-US" sz="1500" dirty="0" err="1"/>
              <a:t>flight_number.isdigit</a:t>
            </a:r>
            <a:r>
              <a:rPr lang="en-US" sz="1500" dirty="0"/>
              <a:t>()</a:t>
            </a:r>
          </a:p>
        </p:txBody>
      </p:sp>
      <p:sp>
        <p:nvSpPr>
          <p:cNvPr id="22" name="TextBox 21">
            <a:extLst>
              <a:ext uri="{FF2B5EF4-FFF2-40B4-BE49-F238E27FC236}">
                <a16:creationId xmlns:a16="http://schemas.microsoft.com/office/drawing/2014/main" id="{00A5B844-DF11-BC9B-8BC4-F3F56EA039EF}"/>
              </a:ext>
            </a:extLst>
          </p:cNvPr>
          <p:cNvSpPr txBox="1"/>
          <p:nvPr/>
        </p:nvSpPr>
        <p:spPr>
          <a:xfrm>
            <a:off x="3902528" y="3953251"/>
            <a:ext cx="4207328" cy="369332"/>
          </a:xfrm>
          <a:prstGeom prst="rect">
            <a:avLst/>
          </a:prstGeom>
          <a:noFill/>
        </p:spPr>
        <p:txBody>
          <a:bodyPr wrap="square" rtlCol="0">
            <a:spAutoFit/>
          </a:bodyPr>
          <a:lstStyle/>
          <a:p>
            <a:r>
              <a:rPr lang="en-US" dirty="0"/>
              <a:t>5. Add data (See notebook for rest of code)</a:t>
            </a:r>
          </a:p>
        </p:txBody>
      </p:sp>
      <p:cxnSp>
        <p:nvCxnSpPr>
          <p:cNvPr id="24" name="Straight Arrow Connector 23">
            <a:extLst>
              <a:ext uri="{FF2B5EF4-FFF2-40B4-BE49-F238E27FC236}">
                <a16:creationId xmlns:a16="http://schemas.microsoft.com/office/drawing/2014/main" id="{C457CF4E-8E7E-D51C-58C4-ED50404A4556}"/>
              </a:ext>
            </a:extLst>
          </p:cNvPr>
          <p:cNvCxnSpPr/>
          <p:nvPr/>
        </p:nvCxnSpPr>
        <p:spPr>
          <a:xfrm flipH="1">
            <a:off x="7151914" y="5401238"/>
            <a:ext cx="1099457" cy="0"/>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5" name="TextBox 24">
            <a:extLst>
              <a:ext uri="{FF2B5EF4-FFF2-40B4-BE49-F238E27FC236}">
                <a16:creationId xmlns:a16="http://schemas.microsoft.com/office/drawing/2014/main" id="{49290A24-3E98-3C21-015F-5D15DEE09055}"/>
              </a:ext>
            </a:extLst>
          </p:cNvPr>
          <p:cNvSpPr txBox="1"/>
          <p:nvPr/>
        </p:nvSpPr>
        <p:spPr>
          <a:xfrm>
            <a:off x="177648" y="3247244"/>
            <a:ext cx="6321120" cy="553998"/>
          </a:xfrm>
          <a:prstGeom prst="rect">
            <a:avLst/>
          </a:prstGeom>
          <a:noFill/>
        </p:spPr>
        <p:txBody>
          <a:bodyPr wrap="square" rtlCol="0">
            <a:spAutoFit/>
          </a:bodyPr>
          <a:lstStyle/>
          <a:p>
            <a:r>
              <a:rPr lang="en-US" sz="1500" dirty="0" err="1"/>
              <a:t>df</a:t>
            </a:r>
            <a:r>
              <a:rPr lang="en-US" sz="1500" dirty="0"/>
              <a:t>= </a:t>
            </a:r>
            <a:r>
              <a:rPr lang="en-US" sz="1500" dirty="0" err="1"/>
              <a:t>pd.DataFrame</a:t>
            </a:r>
            <a:r>
              <a:rPr lang="en-US" sz="1500" dirty="0"/>
              <a:t>({ </a:t>
            </a:r>
            <a:r>
              <a:rPr lang="en-US" sz="1500" dirty="0" err="1"/>
              <a:t>key:pd.Series</a:t>
            </a:r>
            <a:r>
              <a:rPr lang="en-US" sz="1500" dirty="0"/>
              <a:t>(value) for key, value in </a:t>
            </a:r>
            <a:r>
              <a:rPr lang="en-US" sz="1500" dirty="0" err="1"/>
              <a:t>launch_dict.items</a:t>
            </a:r>
            <a:r>
              <a:rPr lang="en-US" sz="1500" dirty="0"/>
              <a:t>() })</a:t>
            </a:r>
          </a:p>
          <a:p>
            <a:r>
              <a:rPr lang="en-US" sz="1500" dirty="0" err="1"/>
              <a:t>df.to_csv</a:t>
            </a:r>
            <a:r>
              <a:rPr lang="en-US" sz="1500" dirty="0"/>
              <a:t>('spacex_web_scraped.csv', index=False)</a:t>
            </a:r>
          </a:p>
        </p:txBody>
      </p:sp>
      <p:sp>
        <p:nvSpPr>
          <p:cNvPr id="26" name="TextBox 25">
            <a:extLst>
              <a:ext uri="{FF2B5EF4-FFF2-40B4-BE49-F238E27FC236}">
                <a16:creationId xmlns:a16="http://schemas.microsoft.com/office/drawing/2014/main" id="{7F84F159-4D81-CA76-82E8-55CA35A8C148}"/>
              </a:ext>
            </a:extLst>
          </p:cNvPr>
          <p:cNvSpPr txBox="1"/>
          <p:nvPr/>
        </p:nvSpPr>
        <p:spPr>
          <a:xfrm>
            <a:off x="218845" y="2881041"/>
            <a:ext cx="3722914" cy="369332"/>
          </a:xfrm>
          <a:prstGeom prst="rect">
            <a:avLst/>
          </a:prstGeom>
          <a:noFill/>
        </p:spPr>
        <p:txBody>
          <a:bodyPr wrap="square" rtlCol="0">
            <a:spAutoFit/>
          </a:bodyPr>
          <a:lstStyle/>
          <a:p>
            <a:r>
              <a:rPr lang="en-US" dirty="0"/>
              <a:t>6. Create and export </a:t>
            </a:r>
            <a:r>
              <a:rPr lang="en-US" dirty="0" err="1"/>
              <a:t>dataframe</a:t>
            </a:r>
            <a:endParaRPr lang="en-US" dirty="0"/>
          </a:p>
        </p:txBody>
      </p:sp>
      <p:cxnSp>
        <p:nvCxnSpPr>
          <p:cNvPr id="28" name="Straight Arrow Connector 27">
            <a:extLst>
              <a:ext uri="{FF2B5EF4-FFF2-40B4-BE49-F238E27FC236}">
                <a16:creationId xmlns:a16="http://schemas.microsoft.com/office/drawing/2014/main" id="{1C20B362-DC07-D96E-D04B-BC85A6FB97AB}"/>
              </a:ext>
            </a:extLst>
          </p:cNvPr>
          <p:cNvCxnSpPr/>
          <p:nvPr/>
        </p:nvCxnSpPr>
        <p:spPr>
          <a:xfrm flipH="1" flipV="1">
            <a:off x="3015343" y="3801242"/>
            <a:ext cx="783771" cy="879615"/>
          </a:xfrm>
          <a:prstGeom prst="straightConnector1">
            <a:avLst/>
          </a:prstGeom>
          <a:ln w="190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505</TotalTime>
  <Words>2994</Words>
  <Application>Microsoft Office PowerPoint</Application>
  <PresentationFormat>Widescreen</PresentationFormat>
  <Paragraphs>446</Paragraphs>
  <Slides>46</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Arial Unicode MS</vt:lpstr>
      <vt:lpstr>Calibri</vt:lpstr>
      <vt:lpstr>IBM Plex Mono SemiBold</vt:lpstr>
      <vt:lpstr>Times New Roman</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Andrew R Schultz</cp:lastModifiedBy>
  <cp:revision>241</cp:revision>
  <dcterms:created xsi:type="dcterms:W3CDTF">2021-04-29T18:58:34Z</dcterms:created>
  <dcterms:modified xsi:type="dcterms:W3CDTF">2024-06-25T00:20:52Z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